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83" r:id="rId3"/>
    <p:sldId id="288" r:id="rId4"/>
    <p:sldId id="285" r:id="rId5"/>
    <p:sldId id="292" r:id="rId6"/>
    <p:sldId id="278" r:id="rId7"/>
    <p:sldId id="280" r:id="rId8"/>
    <p:sldId id="268" r:id="rId9"/>
    <p:sldId id="282" r:id="rId10"/>
    <p:sldId id="289" r:id="rId11"/>
    <p:sldId id="290" r:id="rId12"/>
    <p:sldId id="262" r:id="rId13"/>
    <p:sldId id="291" r:id="rId14"/>
    <p:sldId id="269" r:id="rId15"/>
    <p:sldId id="270" r:id="rId16"/>
    <p:sldId id="293" r:id="rId17"/>
  </p:sldIdLst>
  <p:sldSz cx="18288000" cy="10287000"/>
  <p:notesSz cx="6858000" cy="9144000"/>
  <p:embeddedFontLst>
    <p:embeddedFont>
      <p:font typeface="DM Serif Display" pitchFamily="2" charset="0"/>
      <p:regular r:id="rId19"/>
      <p:italic r:id="rId20"/>
    </p:embeddedFont>
    <p:embeddedFont>
      <p:font typeface="Garamond" panose="02020404030301010803" pitchFamily="18"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j03bU4wTXjngJfssJLJSpTiX/fC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14"/>
    <p:restoredTop sz="94510"/>
  </p:normalViewPr>
  <p:slideViewPr>
    <p:cSldViewPr snapToGrid="0">
      <p:cViewPr varScale="1">
        <p:scale>
          <a:sx n="71" d="100"/>
          <a:sy n="71" d="100"/>
        </p:scale>
        <p:origin x="736"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font" Target="fonts/font1.fntdata"/><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A56B397B-612B-D599-EFAC-0E58FA41DC50}"/>
            </a:ext>
          </a:extLst>
        </p:cNvPr>
        <p:cNvGrpSpPr/>
        <p:nvPr/>
      </p:nvGrpSpPr>
      <p:grpSpPr>
        <a:xfrm>
          <a:off x="0" y="0"/>
          <a:ext cx="0" cy="0"/>
          <a:chOff x="0" y="0"/>
          <a:chExt cx="0" cy="0"/>
        </a:xfrm>
      </p:grpSpPr>
      <p:sp>
        <p:nvSpPr>
          <p:cNvPr id="122" name="Google Shape;122;p3:notes">
            <a:extLst>
              <a:ext uri="{FF2B5EF4-FFF2-40B4-BE49-F238E27FC236}">
                <a16:creationId xmlns:a16="http://schemas.microsoft.com/office/drawing/2014/main" id="{3B52D266-0625-F79C-DB81-DDFC09F524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3:notes">
            <a:extLst>
              <a:ext uri="{FF2B5EF4-FFF2-40B4-BE49-F238E27FC236}">
                <a16:creationId xmlns:a16="http://schemas.microsoft.com/office/drawing/2014/main" id="{0863CE6A-7CE8-3BFD-109F-1B20F5A9B0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9635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1186C11F-46CA-631A-FEF2-3F3C44F5645D}"/>
            </a:ext>
          </a:extLst>
        </p:cNvPr>
        <p:cNvGrpSpPr/>
        <p:nvPr/>
      </p:nvGrpSpPr>
      <p:grpSpPr>
        <a:xfrm>
          <a:off x="0" y="0"/>
          <a:ext cx="0" cy="0"/>
          <a:chOff x="0" y="0"/>
          <a:chExt cx="0" cy="0"/>
        </a:xfrm>
      </p:grpSpPr>
      <p:sp>
        <p:nvSpPr>
          <p:cNvPr id="122" name="Google Shape;122;p3:notes">
            <a:extLst>
              <a:ext uri="{FF2B5EF4-FFF2-40B4-BE49-F238E27FC236}">
                <a16:creationId xmlns:a16="http://schemas.microsoft.com/office/drawing/2014/main" id="{65C18BFF-B95C-846F-DE28-6AF77DA9F83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3:notes">
            <a:extLst>
              <a:ext uri="{FF2B5EF4-FFF2-40B4-BE49-F238E27FC236}">
                <a16:creationId xmlns:a16="http://schemas.microsoft.com/office/drawing/2014/main" id="{576F49C6-F910-758B-6D26-44C9D46A47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3364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6" name="Google Shape;23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3F3350DF-0A01-EE2F-B2D7-72BCE6459E0F}"/>
            </a:ext>
          </a:extLst>
        </p:cNvPr>
        <p:cNvGrpSpPr/>
        <p:nvPr/>
      </p:nvGrpSpPr>
      <p:grpSpPr>
        <a:xfrm>
          <a:off x="0" y="0"/>
          <a:ext cx="0" cy="0"/>
          <a:chOff x="0" y="0"/>
          <a:chExt cx="0" cy="0"/>
        </a:xfrm>
      </p:grpSpPr>
      <p:sp>
        <p:nvSpPr>
          <p:cNvPr id="122" name="Google Shape;122;p3:notes">
            <a:extLst>
              <a:ext uri="{FF2B5EF4-FFF2-40B4-BE49-F238E27FC236}">
                <a16:creationId xmlns:a16="http://schemas.microsoft.com/office/drawing/2014/main" id="{EADC37DF-474C-D906-1486-663DC3972B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Focus on accessibility: clearly show how your chosen technology (ASR, TTS, computer vision, NLP, or robotics) helps the specific disability group or communication barrier you're addressing.</a:t>
            </a:r>
            <a:endParaRPr lang="en-US" dirty="0"/>
          </a:p>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Make it clear how the solution will work in a specific Ghanaian language, rather than discussing the technology in general terms.</a:t>
            </a:r>
            <a:endParaRPr lang="en-US" dirty="0"/>
          </a:p>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Specify a product idea: define a realistic, hackathon-friendly project.</a:t>
            </a:r>
            <a:endParaRPr lang="en-US" dirty="0"/>
          </a:p>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Clearly specify the form factor (e.g., mobile app, desktop application, wearable device, USSD interface).</a:t>
            </a:r>
            <a:endParaRPr lang="en-US" dirty="0"/>
          </a:p>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Include a brief mention of the user experience — how a user will input and receive responses.</a:t>
            </a:r>
            <a:endParaRPr lang="en-US" dirty="0"/>
          </a:p>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If your track is business, show how the solution reaches real users sustainably—including, where relevant, financial inclusion for persons with disabilities.</a:t>
            </a:r>
            <a:endParaRPr lang="en-US" dirty="0"/>
          </a:p>
          <a:p>
            <a:pPr marL="0" lvl="0" indent="0" algn="l" rtl="0">
              <a:spcBef>
                <a:spcPts val="0"/>
              </a:spcBef>
              <a:spcAft>
                <a:spcPts val="0"/>
              </a:spcAft>
              <a:buNone/>
            </a:pPr>
            <a:endParaRPr dirty="0"/>
          </a:p>
        </p:txBody>
      </p:sp>
      <p:sp>
        <p:nvSpPr>
          <p:cNvPr id="123" name="Google Shape;123;p3:notes">
            <a:extLst>
              <a:ext uri="{FF2B5EF4-FFF2-40B4-BE49-F238E27FC236}">
                <a16:creationId xmlns:a16="http://schemas.microsoft.com/office/drawing/2014/main" id="{42715CAD-829D-9BFC-C6A4-A83B46ABE13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4452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9" name="Google Shape;269;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8"/>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8"/>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28"/>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9"/>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9"/>
          <p:cNvSpPr>
            <a:spLocks noGrp="1"/>
          </p:cNvSpPr>
          <p:nvPr>
            <p:ph type="pic" idx="2"/>
          </p:nvPr>
        </p:nvSpPr>
        <p:spPr>
          <a:xfrm>
            <a:off x="1792288" y="612775"/>
            <a:ext cx="5486400" cy="4114800"/>
          </a:xfrm>
          <a:prstGeom prst="rect">
            <a:avLst/>
          </a:prstGeom>
          <a:noFill/>
          <a:ln>
            <a:noFill/>
          </a:ln>
        </p:spPr>
      </p:sp>
      <p:sp>
        <p:nvSpPr>
          <p:cNvPr id="64" name="Google Shape;64;p29"/>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0"/>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1"/>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1"/>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www.tekyeremapahackathon.com/"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
        <p:cNvGrpSpPr/>
        <p:nvPr/>
      </p:nvGrpSpPr>
      <p:grpSpPr>
        <a:xfrm>
          <a:off x="0" y="0"/>
          <a:ext cx="0" cy="0"/>
          <a:chOff x="0" y="0"/>
          <a:chExt cx="0" cy="0"/>
        </a:xfrm>
      </p:grpSpPr>
      <p:sp>
        <p:nvSpPr>
          <p:cNvPr id="112" name="Rectangle 1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77628"/>
            <a:ext cx="18288000" cy="11048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Google Shape;86;p1"/>
          <p:cNvSpPr txBox="1"/>
          <p:nvPr/>
        </p:nvSpPr>
        <p:spPr>
          <a:xfrm>
            <a:off x="834798" y="965200"/>
            <a:ext cx="16816387" cy="1117254"/>
          </a:xfrm>
          <a:prstGeom prst="rect">
            <a:avLst/>
          </a:prstGeom>
        </p:spPr>
        <p:txBody>
          <a:bodyPr spcFirstLastPara="1" vert="horz" lIns="91440" tIns="45720" rIns="91440" bIns="45720" rtlCol="0" anchor="ctr" anchorCtr="0">
            <a:normAutofit/>
          </a:bodyPr>
          <a:lstStyle/>
          <a:p>
            <a:pPr marL="0" marR="0" lvl="0" indent="0" algn="ctr">
              <a:lnSpc>
                <a:spcPct val="90000"/>
              </a:lnSpc>
              <a:spcBef>
                <a:spcPct val="0"/>
              </a:spcBef>
              <a:spcAft>
                <a:spcPts val="600"/>
              </a:spcAft>
            </a:pPr>
            <a:r>
              <a:rPr lang="en-US" sz="6000" b="1" i="0" u="none" strike="noStrike" kern="1200" cap="none" dirty="0">
                <a:solidFill>
                  <a:srgbClr val="FFC000"/>
                </a:solidFill>
                <a:latin typeface="Garamond" panose="02020404030301010803" pitchFamily="18" charset="0"/>
                <a:ea typeface="+mj-ea"/>
                <a:cs typeface="+mj-cs"/>
                <a:sym typeface="Arial"/>
              </a:rPr>
              <a:t>Teams Outreach</a:t>
            </a:r>
            <a:endParaRPr lang="en-US" sz="6000" b="1" kern="1200" dirty="0">
              <a:solidFill>
                <a:srgbClr val="FFC000"/>
              </a:solidFill>
              <a:latin typeface="Garamond" panose="02020404030301010803" pitchFamily="18" charset="0"/>
              <a:ea typeface="+mj-ea"/>
              <a:cs typeface="+mj-cs"/>
            </a:endParaRPr>
          </a:p>
        </p:txBody>
      </p:sp>
      <p:pic>
        <p:nvPicPr>
          <p:cNvPr id="3" name="Picture 2">
            <a:extLst>
              <a:ext uri="{FF2B5EF4-FFF2-40B4-BE49-F238E27FC236}">
                <a16:creationId xmlns:a16="http://schemas.microsoft.com/office/drawing/2014/main" id="{7A7A5609-9FF4-6C92-8513-A9BD3520803D}"/>
              </a:ext>
            </a:extLst>
          </p:cNvPr>
          <p:cNvPicPr>
            <a:picLocks noChangeAspect="1"/>
          </p:cNvPicPr>
          <p:nvPr/>
        </p:nvPicPr>
        <p:blipFill>
          <a:blip r:embed="rId3"/>
          <a:stretch>
            <a:fillRect/>
          </a:stretch>
        </p:blipFill>
        <p:spPr>
          <a:xfrm>
            <a:off x="965200" y="2516524"/>
            <a:ext cx="16357599" cy="658393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Triangle 22">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865080" y="5003800"/>
            <a:ext cx="4937760" cy="48006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661" y="934912"/>
            <a:ext cx="16357579" cy="8411823"/>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1C1347-DD7E-804F-FBD2-446444EF5EF2}"/>
              </a:ext>
            </a:extLst>
          </p:cNvPr>
          <p:cNvSpPr>
            <a:spLocks noGrp="1"/>
          </p:cNvSpPr>
          <p:nvPr>
            <p:ph type="ctrTitle"/>
          </p:nvPr>
        </p:nvSpPr>
        <p:spPr>
          <a:xfrm>
            <a:off x="1927861" y="1513489"/>
            <a:ext cx="13847115" cy="5313068"/>
          </a:xfrm>
        </p:spPr>
        <p:txBody>
          <a:bodyPr anchor="b">
            <a:normAutofit/>
          </a:bodyPr>
          <a:lstStyle/>
          <a:p>
            <a:pPr algn="l">
              <a:lnSpc>
                <a:spcPct val="90000"/>
              </a:lnSpc>
            </a:pPr>
            <a:r>
              <a:rPr lang="en-US" sz="13400" dirty="0">
                <a:latin typeface="Garamond" panose="02020404030301010803" pitchFamily="18" charset="0"/>
              </a:rPr>
              <a:t>Remarks - Project Lead</a:t>
            </a:r>
          </a:p>
        </p:txBody>
      </p:sp>
      <p:sp>
        <p:nvSpPr>
          <p:cNvPr id="3" name="Subtitle 2">
            <a:extLst>
              <a:ext uri="{FF2B5EF4-FFF2-40B4-BE49-F238E27FC236}">
                <a16:creationId xmlns:a16="http://schemas.microsoft.com/office/drawing/2014/main" id="{9F12CFBB-2FD2-93EF-2599-4D7A8279FB3C}"/>
              </a:ext>
            </a:extLst>
          </p:cNvPr>
          <p:cNvSpPr>
            <a:spLocks noGrp="1"/>
          </p:cNvSpPr>
          <p:nvPr>
            <p:ph type="subTitle" idx="1"/>
          </p:nvPr>
        </p:nvSpPr>
        <p:spPr>
          <a:xfrm>
            <a:off x="1927861" y="6874221"/>
            <a:ext cx="11662633" cy="1968985"/>
          </a:xfrm>
        </p:spPr>
        <p:txBody>
          <a:bodyPr anchor="t">
            <a:noAutofit/>
          </a:bodyPr>
          <a:lstStyle/>
          <a:p>
            <a:pPr algn="l"/>
            <a:r>
              <a:rPr lang="en-US" sz="4000" dirty="0">
                <a:solidFill>
                  <a:schemeClr val="tx1"/>
                </a:solidFill>
                <a:latin typeface="Garamond" panose="02020404030301010803" pitchFamily="18" charset="0"/>
              </a:rPr>
              <a:t>Prof. Isaac Wiafe</a:t>
            </a:r>
          </a:p>
          <a:p>
            <a:pPr algn="l"/>
            <a:r>
              <a:rPr lang="en-US" sz="4000" dirty="0">
                <a:solidFill>
                  <a:schemeClr val="tx1"/>
                </a:solidFill>
                <a:latin typeface="Garamond" panose="02020404030301010803" pitchFamily="18" charset="0"/>
              </a:rPr>
              <a:t>Research Lead, HCI Lab, Dept of Computer Science, UG</a:t>
            </a:r>
          </a:p>
        </p:txBody>
      </p:sp>
      <p:sp>
        <p:nvSpPr>
          <p:cNvPr id="5" name="Google Shape;113;p2">
            <a:extLst>
              <a:ext uri="{FF2B5EF4-FFF2-40B4-BE49-F238E27FC236}">
                <a16:creationId xmlns:a16="http://schemas.microsoft.com/office/drawing/2014/main" id="{705924DB-51F0-841F-E4ED-0F2C873EB854}"/>
              </a:ext>
            </a:extLst>
          </p:cNvPr>
          <p:cNvSpPr/>
          <p:nvPr/>
        </p:nvSpPr>
        <p:spPr>
          <a:xfrm>
            <a:off x="3156541" y="8537575"/>
            <a:ext cx="1666471" cy="1744072"/>
          </a:xfrm>
          <a:custGeom>
            <a:avLst/>
            <a:gdLst/>
            <a:ahLst/>
            <a:cxnLst/>
            <a:rect l="l" t="t" r="r" b="b"/>
            <a:pathLst>
              <a:path w="1397435" h="1397435" extrusionOk="0">
                <a:moveTo>
                  <a:pt x="0" y="0"/>
                </a:moveTo>
                <a:lnTo>
                  <a:pt x="1397434" y="0"/>
                </a:lnTo>
                <a:lnTo>
                  <a:pt x="1397434" y="1397435"/>
                </a:lnTo>
                <a:lnTo>
                  <a:pt x="0" y="1397435"/>
                </a:lnTo>
                <a:lnTo>
                  <a:pt x="0" y="0"/>
                </a:lnTo>
                <a:close/>
              </a:path>
            </a:pathLst>
          </a:custGeom>
          <a:blipFill rotWithShape="1">
            <a:blip r:embed="rId2">
              <a:alphaModFix/>
            </a:blip>
            <a:stretch>
              <a:fillRect/>
            </a:stretch>
          </a:blipFill>
          <a:ln>
            <a:noFill/>
          </a:ln>
        </p:spPr>
        <p:txBody>
          <a:bodyPr/>
          <a:lstStyle/>
          <a:p>
            <a:endParaRPr lang="en-US"/>
          </a:p>
        </p:txBody>
      </p:sp>
    </p:spTree>
    <p:extLst>
      <p:ext uri="{BB962C8B-B14F-4D97-AF65-F5344CB8AC3E}">
        <p14:creationId xmlns:p14="http://schemas.microsoft.com/office/powerpoint/2010/main" val="251019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5B84F5-1FB6-66BB-B20F-F1E093184D72}"/>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C08376A-6336-76D8-45C5-2BDA5FBDB2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Triangle 22">
            <a:extLst>
              <a:ext uri="{FF2B5EF4-FFF2-40B4-BE49-F238E27FC236}">
                <a16:creationId xmlns:a16="http://schemas.microsoft.com/office/drawing/2014/main" id="{C4EEA001-1F37-08ED-D44A-D281034E5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865080" y="5003800"/>
            <a:ext cx="4937760" cy="48006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D840B583-13D7-3ABB-9405-FA5C1A08F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661" y="934912"/>
            <a:ext cx="16357579" cy="8411823"/>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5C926D-2018-6AE5-A72E-F3994DFE5CFB}"/>
              </a:ext>
            </a:extLst>
          </p:cNvPr>
          <p:cNvSpPr>
            <a:spLocks noGrp="1"/>
          </p:cNvSpPr>
          <p:nvPr>
            <p:ph type="ctrTitle"/>
          </p:nvPr>
        </p:nvSpPr>
        <p:spPr>
          <a:xfrm>
            <a:off x="1562016" y="1443794"/>
            <a:ext cx="15158868" cy="5313068"/>
          </a:xfrm>
        </p:spPr>
        <p:txBody>
          <a:bodyPr anchor="b">
            <a:normAutofit/>
          </a:bodyPr>
          <a:lstStyle/>
          <a:p>
            <a:pPr algn="l">
              <a:lnSpc>
                <a:spcPct val="90000"/>
              </a:lnSpc>
            </a:pPr>
            <a:r>
              <a:rPr lang="en-US" sz="12000" dirty="0">
                <a:latin typeface="Garamond" panose="02020404030301010803" pitchFamily="18" charset="0"/>
              </a:rPr>
              <a:t>Remarks – MTN Ghana</a:t>
            </a:r>
          </a:p>
        </p:txBody>
      </p:sp>
      <p:sp>
        <p:nvSpPr>
          <p:cNvPr id="3" name="Subtitle 2">
            <a:extLst>
              <a:ext uri="{FF2B5EF4-FFF2-40B4-BE49-F238E27FC236}">
                <a16:creationId xmlns:a16="http://schemas.microsoft.com/office/drawing/2014/main" id="{7932244D-FB0B-6681-E612-ADD6475F8B3D}"/>
              </a:ext>
            </a:extLst>
          </p:cNvPr>
          <p:cNvSpPr>
            <a:spLocks noGrp="1"/>
          </p:cNvSpPr>
          <p:nvPr>
            <p:ph type="subTitle" idx="1"/>
          </p:nvPr>
        </p:nvSpPr>
        <p:spPr>
          <a:xfrm>
            <a:off x="1927861" y="6874221"/>
            <a:ext cx="11662633" cy="1968985"/>
          </a:xfrm>
        </p:spPr>
        <p:txBody>
          <a:bodyPr anchor="t">
            <a:noAutofit/>
          </a:bodyPr>
          <a:lstStyle/>
          <a:p>
            <a:r>
              <a:rPr lang="en-US" sz="4000" dirty="0">
                <a:solidFill>
                  <a:schemeClr val="tx1"/>
                </a:solidFill>
                <a:latin typeface="Garamond" panose="02020404030301010803" pitchFamily="18" charset="0"/>
              </a:rPr>
              <a:t>Mr. Kwame Manu</a:t>
            </a:r>
          </a:p>
          <a:p>
            <a:r>
              <a:rPr lang="en-US" sz="4000" dirty="0">
                <a:solidFill>
                  <a:schemeClr val="tx1"/>
                </a:solidFill>
                <a:latin typeface="Garamond" panose="02020404030301010803" pitchFamily="18" charset="0"/>
              </a:rPr>
              <a:t>Senior Manager @ MTN Ghana</a:t>
            </a:r>
          </a:p>
        </p:txBody>
      </p:sp>
      <p:sp>
        <p:nvSpPr>
          <p:cNvPr id="4" name="Google Shape;114;p2">
            <a:extLst>
              <a:ext uri="{FF2B5EF4-FFF2-40B4-BE49-F238E27FC236}">
                <a16:creationId xmlns:a16="http://schemas.microsoft.com/office/drawing/2014/main" id="{D041C382-3EFE-3364-28F9-3C46D8F8E0AD}"/>
              </a:ext>
            </a:extLst>
          </p:cNvPr>
          <p:cNvSpPr/>
          <p:nvPr/>
        </p:nvSpPr>
        <p:spPr>
          <a:xfrm>
            <a:off x="1668423" y="8524794"/>
            <a:ext cx="1975172" cy="1488226"/>
          </a:xfrm>
          <a:custGeom>
            <a:avLst/>
            <a:gdLst/>
            <a:ahLst/>
            <a:cxnLst/>
            <a:rect l="l" t="t" r="r" b="b"/>
            <a:pathLst>
              <a:path w="1975172" h="1488226" extrusionOk="0">
                <a:moveTo>
                  <a:pt x="0" y="0"/>
                </a:moveTo>
                <a:lnTo>
                  <a:pt x="1975172" y="0"/>
                </a:lnTo>
                <a:lnTo>
                  <a:pt x="1975172" y="1488227"/>
                </a:lnTo>
                <a:lnTo>
                  <a:pt x="0" y="1488227"/>
                </a:lnTo>
                <a:lnTo>
                  <a:pt x="0" y="0"/>
                </a:lnTo>
                <a:close/>
              </a:path>
            </a:pathLst>
          </a:custGeom>
          <a:blipFill rotWithShape="1">
            <a:blip r:embed="rId2">
              <a:alphaModFix/>
            </a:blip>
            <a:stretch>
              <a:fillRect l="-3248" r="-3248"/>
            </a:stretch>
          </a:blipFill>
          <a:ln>
            <a:noFill/>
          </a:ln>
        </p:spPr>
        <p:txBody>
          <a:bodyPr/>
          <a:lstStyle/>
          <a:p>
            <a:endParaRPr lang="en-US"/>
          </a:p>
        </p:txBody>
      </p:sp>
    </p:spTree>
    <p:extLst>
      <p:ext uri="{BB962C8B-B14F-4D97-AF65-F5344CB8AC3E}">
        <p14:creationId xmlns:p14="http://schemas.microsoft.com/office/powerpoint/2010/main" val="391898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9" name="Picture 38" descr="Colorful carved figures of humans">
            <a:extLst>
              <a:ext uri="{FF2B5EF4-FFF2-40B4-BE49-F238E27FC236}">
                <a16:creationId xmlns:a16="http://schemas.microsoft.com/office/drawing/2014/main" id="{A9B5487B-5988-2555-E319-1D3A847447A4}"/>
              </a:ext>
            </a:extLst>
          </p:cNvPr>
          <p:cNvPicPr>
            <a:picLocks noChangeAspect="1"/>
          </p:cNvPicPr>
          <p:nvPr/>
        </p:nvPicPr>
        <p:blipFill>
          <a:blip r:embed="rId2"/>
          <a:srcRect l="23357" r="23126" b="1"/>
          <a:stretch>
            <a:fillRect/>
          </a:stretch>
        </p:blipFill>
        <p:spPr>
          <a:xfrm>
            <a:off x="0" y="10"/>
            <a:ext cx="6849035" cy="10286990"/>
          </a:xfrm>
          <a:prstGeom prst="rect">
            <a:avLst/>
          </a:prstGeom>
        </p:spPr>
      </p:pic>
      <p:sp>
        <p:nvSpPr>
          <p:cNvPr id="2" name="Title 1">
            <a:extLst>
              <a:ext uri="{FF2B5EF4-FFF2-40B4-BE49-F238E27FC236}">
                <a16:creationId xmlns:a16="http://schemas.microsoft.com/office/drawing/2014/main" id="{4CA858E1-F248-0BCF-8E14-3A7F9187360F}"/>
              </a:ext>
            </a:extLst>
          </p:cNvPr>
          <p:cNvSpPr>
            <a:spLocks noGrp="1"/>
          </p:cNvSpPr>
          <p:nvPr>
            <p:ph type="ctrTitle"/>
          </p:nvPr>
        </p:nvSpPr>
        <p:spPr>
          <a:xfrm>
            <a:off x="573740" y="1125633"/>
            <a:ext cx="5701554" cy="818432"/>
          </a:xfrm>
        </p:spPr>
        <p:txBody>
          <a:bodyPr vert="horz" lIns="91440" tIns="45720" rIns="91440" bIns="45720" rtlCol="0" anchor="t">
            <a:noAutofit/>
          </a:bodyPr>
          <a:lstStyle/>
          <a:p>
            <a:pPr>
              <a:lnSpc>
                <a:spcPct val="90000"/>
              </a:lnSpc>
              <a:spcBef>
                <a:spcPct val="0"/>
              </a:spcBef>
            </a:pPr>
            <a:r>
              <a:rPr lang="en-US" sz="6000" kern="1200" dirty="0">
                <a:solidFill>
                  <a:schemeClr val="tx1"/>
                </a:solidFill>
                <a:latin typeface="Garamond" panose="02020404030301010803" pitchFamily="18" charset="0"/>
                <a:ea typeface="+mj-ea"/>
                <a:cs typeface="+mj-cs"/>
              </a:rPr>
              <a:t>Meet the Mentors</a:t>
            </a:r>
          </a:p>
        </p:txBody>
      </p:sp>
      <p:cxnSp>
        <p:nvCxnSpPr>
          <p:cNvPr id="43" name="Straight Connector 42">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7545" y="1306719"/>
            <a:ext cx="110540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A6A19936-1775-8F83-F436-9E66169621BE}"/>
              </a:ext>
            </a:extLst>
          </p:cNvPr>
          <p:cNvSpPr>
            <a:spLocks noGrp="1"/>
          </p:cNvSpPr>
          <p:nvPr>
            <p:ph type="subTitle" idx="1"/>
          </p:nvPr>
        </p:nvSpPr>
        <p:spPr>
          <a:xfrm>
            <a:off x="6884895" y="1306718"/>
            <a:ext cx="10829365" cy="8980279"/>
          </a:xfrm>
        </p:spPr>
        <p:txBody>
          <a:bodyPr vert="horz" lIns="91440" tIns="45720" rIns="91440" bIns="45720" rtlCol="0">
            <a:noAutofit/>
          </a:bodyPr>
          <a:lstStyle/>
          <a:p>
            <a:pPr marL="596900" indent="-228600" algn="l">
              <a:lnSpc>
                <a:spcPct val="90000"/>
              </a:lnSpc>
              <a:buFont typeface="Arial" panose="020B0604020202020204" pitchFamily="34" charset="0"/>
              <a:buChar char="•"/>
            </a:pPr>
            <a:r>
              <a:rPr lang="en-US" sz="2800" b="1" kern="1200" dirty="0">
                <a:solidFill>
                  <a:schemeClr val="tx1"/>
                </a:solidFill>
                <a:latin typeface="Garamond" panose="02020404030301010803" pitchFamily="18" charset="0"/>
                <a:ea typeface="+mn-ea"/>
                <a:cs typeface="+mn-cs"/>
              </a:rPr>
              <a:t>Computer Vision / Agentic AI |</a:t>
            </a:r>
            <a:r>
              <a:rPr lang="en-US" sz="2800" kern="1200" dirty="0">
                <a:solidFill>
                  <a:schemeClr val="tx1"/>
                </a:solidFill>
                <a:latin typeface="Garamond" panose="02020404030301010803" pitchFamily="18" charset="0"/>
                <a:ea typeface="+mn-ea"/>
                <a:cs typeface="+mn-cs"/>
              </a:rPr>
              <a:t>Object or obstacle detection, vision systems, agentic automation| </a:t>
            </a:r>
            <a:r>
              <a:rPr lang="en-US" sz="2800" b="1" kern="1200" dirty="0">
                <a:solidFill>
                  <a:schemeClr val="tx1"/>
                </a:solidFill>
                <a:latin typeface="Garamond" panose="02020404030301010803" pitchFamily="18" charset="0"/>
                <a:ea typeface="+mn-ea"/>
                <a:cs typeface="+mn-cs"/>
              </a:rPr>
              <a:t>Prof. Justice Kwame </a:t>
            </a:r>
            <a:r>
              <a:rPr lang="en-US" sz="2800" b="1" kern="1200" dirty="0" err="1">
                <a:solidFill>
                  <a:schemeClr val="tx1"/>
                </a:solidFill>
                <a:latin typeface="Garamond" panose="02020404030301010803" pitchFamily="18" charset="0"/>
                <a:ea typeface="+mn-ea"/>
                <a:cs typeface="+mn-cs"/>
              </a:rPr>
              <a:t>Appati</a:t>
            </a:r>
            <a:endParaRPr lang="en-US" sz="2800" b="1" kern="1200" dirty="0">
              <a:solidFill>
                <a:schemeClr val="tx1"/>
              </a:solidFill>
              <a:latin typeface="Garamond" panose="02020404030301010803" pitchFamily="18" charset="0"/>
              <a:ea typeface="+mn-ea"/>
              <a:cs typeface="+mn-cs"/>
            </a:endParaRPr>
          </a:p>
          <a:p>
            <a:pPr marL="596900" indent="-228600" algn="l">
              <a:lnSpc>
                <a:spcPct val="90000"/>
              </a:lnSpc>
              <a:buFont typeface="Arial" panose="020B0604020202020204" pitchFamily="34" charset="0"/>
              <a:buChar char="•"/>
            </a:pPr>
            <a:endParaRPr lang="en-US" sz="2800" b="1" kern="1200" dirty="0">
              <a:solidFill>
                <a:schemeClr val="tx1"/>
              </a:solidFill>
              <a:latin typeface="Garamond" panose="02020404030301010803" pitchFamily="18" charset="0"/>
              <a:ea typeface="+mn-ea"/>
              <a:cs typeface="+mn-cs"/>
            </a:endParaRPr>
          </a:p>
          <a:p>
            <a:pPr marL="596900" indent="-228600" algn="l">
              <a:lnSpc>
                <a:spcPct val="90000"/>
              </a:lnSpc>
              <a:buFont typeface="Arial" panose="020B0604020202020204" pitchFamily="34" charset="0"/>
              <a:buChar char="•"/>
            </a:pPr>
            <a:r>
              <a:rPr lang="en-US" sz="2800" b="1" kern="1200" dirty="0">
                <a:solidFill>
                  <a:schemeClr val="tx1"/>
                </a:solidFill>
                <a:latin typeface="Garamond" panose="02020404030301010803" pitchFamily="18" charset="0"/>
                <a:ea typeface="+mn-ea"/>
                <a:cs typeface="+mn-cs"/>
              </a:rPr>
              <a:t>AI &amp; Language Technologies  | </a:t>
            </a:r>
            <a:r>
              <a:rPr lang="en-US" sz="2800" kern="1200" dirty="0">
                <a:solidFill>
                  <a:schemeClr val="tx1"/>
                </a:solidFill>
                <a:latin typeface="Garamond" panose="02020404030301010803" pitchFamily="18" charset="0"/>
                <a:ea typeface="+mn-ea"/>
                <a:cs typeface="+mn-cs"/>
              </a:rPr>
              <a:t>ASR, TTS, NLP, ML, AI, LLMs, conversational AI | </a:t>
            </a:r>
            <a:r>
              <a:rPr lang="en-US" sz="2800" b="1" kern="1200" dirty="0">
                <a:solidFill>
                  <a:schemeClr val="tx1"/>
                </a:solidFill>
                <a:latin typeface="Garamond" panose="02020404030301010803" pitchFamily="18" charset="0"/>
                <a:ea typeface="+mn-ea"/>
                <a:cs typeface="+mn-cs"/>
              </a:rPr>
              <a:t>Mr. Evans Kwasi &amp; Ms. Akosua Wiafe- </a:t>
            </a:r>
            <a:r>
              <a:rPr lang="en-US" sz="2800" b="1" kern="1200" dirty="0" err="1">
                <a:solidFill>
                  <a:schemeClr val="tx1"/>
                </a:solidFill>
                <a:latin typeface="Garamond" panose="02020404030301010803" pitchFamily="18" charset="0"/>
                <a:ea typeface="+mn-ea"/>
                <a:cs typeface="+mn-cs"/>
              </a:rPr>
              <a:t>Akenten</a:t>
            </a:r>
            <a:endParaRPr lang="en-US" sz="2800" b="1" kern="1200" dirty="0">
              <a:solidFill>
                <a:schemeClr val="tx1"/>
              </a:solidFill>
              <a:latin typeface="Garamond" panose="02020404030301010803" pitchFamily="18" charset="0"/>
              <a:ea typeface="+mn-ea"/>
              <a:cs typeface="+mn-cs"/>
            </a:endParaRPr>
          </a:p>
          <a:p>
            <a:pPr marL="482600" indent="-228600" algn="l">
              <a:lnSpc>
                <a:spcPct val="90000"/>
              </a:lnSpc>
              <a:buFont typeface="Arial" panose="020B0604020202020204" pitchFamily="34" charset="0"/>
              <a:buChar char="•"/>
            </a:pPr>
            <a:endParaRPr lang="en-US" sz="2800" b="1" kern="1200" dirty="0">
              <a:solidFill>
                <a:schemeClr val="tx1"/>
              </a:solidFill>
              <a:latin typeface="Garamond" panose="02020404030301010803" pitchFamily="18" charset="0"/>
              <a:ea typeface="+mn-ea"/>
              <a:cs typeface="+mn-cs"/>
            </a:endParaRPr>
          </a:p>
          <a:p>
            <a:pPr marL="482600" indent="-228600" algn="l">
              <a:lnSpc>
                <a:spcPct val="90000"/>
              </a:lnSpc>
              <a:buFont typeface="Arial" panose="020B0604020202020204" pitchFamily="34" charset="0"/>
              <a:buChar char="•"/>
            </a:pPr>
            <a:r>
              <a:rPr lang="en-US" sz="2800" b="1" kern="1200" dirty="0">
                <a:solidFill>
                  <a:schemeClr val="tx1"/>
                </a:solidFill>
                <a:latin typeface="Garamond" panose="02020404030301010803" pitchFamily="18" charset="0"/>
                <a:ea typeface="+mn-ea"/>
                <a:cs typeface="+mn-cs"/>
              </a:rPr>
              <a:t>UX/UI  | </a:t>
            </a:r>
            <a:r>
              <a:rPr lang="en-US" sz="2800" kern="1200" dirty="0">
                <a:solidFill>
                  <a:schemeClr val="tx1"/>
                </a:solidFill>
                <a:latin typeface="Garamond" panose="02020404030301010803" pitchFamily="18" charset="0"/>
                <a:ea typeface="+mn-ea"/>
                <a:cs typeface="+mn-cs"/>
              </a:rPr>
              <a:t>User-</a:t>
            </a:r>
            <a:r>
              <a:rPr lang="en-US" sz="2800" kern="1200" dirty="0" err="1">
                <a:solidFill>
                  <a:schemeClr val="tx1"/>
                </a:solidFill>
                <a:latin typeface="Garamond" panose="02020404030301010803" pitchFamily="18" charset="0"/>
                <a:ea typeface="+mn-ea"/>
                <a:cs typeface="+mn-cs"/>
              </a:rPr>
              <a:t>centred</a:t>
            </a:r>
            <a:r>
              <a:rPr lang="en-US" sz="2800" kern="1200" dirty="0">
                <a:solidFill>
                  <a:schemeClr val="tx1"/>
                </a:solidFill>
                <a:latin typeface="Garamond" panose="02020404030301010803" pitchFamily="18" charset="0"/>
                <a:ea typeface="+mn-ea"/>
                <a:cs typeface="+mn-cs"/>
              </a:rPr>
              <a:t> design, user journeys, wireframes, interactive prototypes, interface design, navigation, usability testing   | </a:t>
            </a:r>
            <a:r>
              <a:rPr lang="en-US" sz="2800" b="1" kern="1200" dirty="0">
                <a:solidFill>
                  <a:schemeClr val="tx1"/>
                </a:solidFill>
                <a:latin typeface="Garamond" panose="02020404030301010803" pitchFamily="18" charset="0"/>
                <a:ea typeface="+mn-ea"/>
                <a:cs typeface="+mn-cs"/>
              </a:rPr>
              <a:t>Mr. Praise </a:t>
            </a:r>
            <a:r>
              <a:rPr lang="en-US" sz="2800" b="1" kern="1200" dirty="0" err="1">
                <a:solidFill>
                  <a:schemeClr val="tx1"/>
                </a:solidFill>
                <a:latin typeface="Garamond" panose="02020404030301010803" pitchFamily="18" charset="0"/>
                <a:ea typeface="+mn-ea"/>
                <a:cs typeface="+mn-cs"/>
              </a:rPr>
              <a:t>Olutuase</a:t>
            </a:r>
            <a:r>
              <a:rPr lang="en-US" sz="2800" b="1" kern="1200" dirty="0">
                <a:solidFill>
                  <a:schemeClr val="tx1"/>
                </a:solidFill>
                <a:latin typeface="Garamond" panose="02020404030301010803" pitchFamily="18" charset="0"/>
                <a:ea typeface="+mn-ea"/>
                <a:cs typeface="+mn-cs"/>
              </a:rPr>
              <a:t> &amp; Dr. Sarah </a:t>
            </a:r>
            <a:r>
              <a:rPr lang="en-US" sz="2800" b="1" kern="1200" dirty="0" err="1">
                <a:solidFill>
                  <a:schemeClr val="tx1"/>
                </a:solidFill>
                <a:latin typeface="Garamond" panose="02020404030301010803" pitchFamily="18" charset="0"/>
                <a:ea typeface="+mn-ea"/>
                <a:cs typeface="+mn-cs"/>
              </a:rPr>
              <a:t>Dsane</a:t>
            </a:r>
            <a:endParaRPr lang="en-US" sz="2800" b="1" kern="1200" dirty="0">
              <a:solidFill>
                <a:schemeClr val="tx1"/>
              </a:solidFill>
              <a:latin typeface="Garamond" panose="02020404030301010803" pitchFamily="18" charset="0"/>
              <a:ea typeface="+mn-ea"/>
              <a:cs typeface="+mn-cs"/>
            </a:endParaRPr>
          </a:p>
          <a:p>
            <a:pPr marL="482600" indent="-228600" algn="l">
              <a:lnSpc>
                <a:spcPct val="90000"/>
              </a:lnSpc>
              <a:buFont typeface="Arial" panose="020B0604020202020204" pitchFamily="34" charset="0"/>
              <a:buChar char="•"/>
            </a:pPr>
            <a:endParaRPr lang="en-US" sz="2800" b="1" kern="1200" dirty="0">
              <a:solidFill>
                <a:schemeClr val="tx1"/>
              </a:solidFill>
              <a:latin typeface="Garamond" panose="02020404030301010803" pitchFamily="18" charset="0"/>
              <a:ea typeface="+mn-ea"/>
              <a:cs typeface="+mn-cs"/>
            </a:endParaRPr>
          </a:p>
          <a:p>
            <a:pPr marL="482600" indent="-228600" algn="l">
              <a:lnSpc>
                <a:spcPct val="90000"/>
              </a:lnSpc>
              <a:buFont typeface="Arial" panose="020B0604020202020204" pitchFamily="34" charset="0"/>
              <a:buChar char="•"/>
            </a:pPr>
            <a:r>
              <a:rPr lang="en-US" sz="2800" b="1" kern="1200" dirty="0">
                <a:solidFill>
                  <a:schemeClr val="tx1"/>
                </a:solidFill>
                <a:latin typeface="Garamond" panose="02020404030301010803" pitchFamily="18" charset="0"/>
                <a:ea typeface="+mn-ea"/>
                <a:cs typeface="+mn-cs"/>
              </a:rPr>
              <a:t>Accessibility &amp; Personalization | </a:t>
            </a:r>
            <a:r>
              <a:rPr lang="en-US" sz="2800" kern="1200" dirty="0">
                <a:solidFill>
                  <a:schemeClr val="tx1"/>
                </a:solidFill>
                <a:latin typeface="Garamond" panose="02020404030301010803" pitchFamily="18" charset="0"/>
                <a:ea typeface="+mn-ea"/>
                <a:cs typeface="+mn-cs"/>
              </a:rPr>
              <a:t>Inclusive design, assistive technologies, accessibility testing, personalization |</a:t>
            </a:r>
            <a:r>
              <a:rPr lang="en-US" sz="2800" b="1" kern="1200" dirty="0">
                <a:solidFill>
                  <a:schemeClr val="tx1"/>
                </a:solidFill>
                <a:latin typeface="Garamond" panose="02020404030301010803" pitchFamily="18" charset="0"/>
                <a:ea typeface="+mn-ea"/>
                <a:cs typeface="+mn-cs"/>
              </a:rPr>
              <a:t>Prof. Augustina Naami &amp; Mr. Timothy Owusu</a:t>
            </a:r>
          </a:p>
          <a:p>
            <a:pPr marL="482600" indent="-228600" algn="l">
              <a:lnSpc>
                <a:spcPct val="90000"/>
              </a:lnSpc>
              <a:buFont typeface="Arial" panose="020B0604020202020204" pitchFamily="34" charset="0"/>
              <a:buChar char="•"/>
            </a:pPr>
            <a:endParaRPr lang="en-US" sz="2800" b="1" kern="1200" dirty="0">
              <a:solidFill>
                <a:schemeClr val="tx1"/>
              </a:solidFill>
              <a:latin typeface="Garamond" panose="02020404030301010803" pitchFamily="18" charset="0"/>
              <a:ea typeface="+mn-ea"/>
              <a:cs typeface="+mn-cs"/>
            </a:endParaRPr>
          </a:p>
          <a:p>
            <a:pPr marL="482600" indent="-228600" algn="l">
              <a:lnSpc>
                <a:spcPct val="90000"/>
              </a:lnSpc>
              <a:buFont typeface="Arial" panose="020B0604020202020204" pitchFamily="34" charset="0"/>
              <a:buChar char="•"/>
            </a:pPr>
            <a:r>
              <a:rPr lang="en-US" sz="2800" b="1" kern="1200" dirty="0">
                <a:solidFill>
                  <a:schemeClr val="tx1"/>
                </a:solidFill>
                <a:latin typeface="Garamond" panose="02020404030301010803" pitchFamily="18" charset="0"/>
                <a:ea typeface="+mn-ea"/>
                <a:cs typeface="+mn-cs"/>
              </a:rPr>
              <a:t>Fintech &amp; Digital Services | </a:t>
            </a:r>
            <a:r>
              <a:rPr lang="en-US" sz="2800" kern="1200" dirty="0" err="1">
                <a:solidFill>
                  <a:schemeClr val="tx1"/>
                </a:solidFill>
                <a:latin typeface="Garamond" panose="02020404030301010803" pitchFamily="18" charset="0"/>
                <a:ea typeface="+mn-ea"/>
                <a:cs typeface="+mn-cs"/>
              </a:rPr>
              <a:t>MoMo</a:t>
            </a:r>
            <a:r>
              <a:rPr lang="en-US" sz="2800" kern="1200" dirty="0">
                <a:solidFill>
                  <a:schemeClr val="tx1"/>
                </a:solidFill>
                <a:latin typeface="Garamond" panose="02020404030301010803" pitchFamily="18" charset="0"/>
                <a:ea typeface="+mn-ea"/>
                <a:cs typeface="+mn-cs"/>
              </a:rPr>
              <a:t> APIs, digital payments, security, financial inclusion </a:t>
            </a:r>
            <a:r>
              <a:rPr lang="en-US" sz="2800" b="1" kern="1200" dirty="0">
                <a:solidFill>
                  <a:schemeClr val="tx1"/>
                </a:solidFill>
                <a:latin typeface="Garamond" panose="02020404030301010803" pitchFamily="18" charset="0"/>
                <a:ea typeface="+mn-ea"/>
                <a:cs typeface="+mn-cs"/>
              </a:rPr>
              <a:t>| Mr. Joshua Kwabla</a:t>
            </a:r>
          </a:p>
          <a:p>
            <a:pPr marL="482600" indent="-228600" algn="l">
              <a:lnSpc>
                <a:spcPct val="90000"/>
              </a:lnSpc>
              <a:buFont typeface="Arial" panose="020B0604020202020204" pitchFamily="34" charset="0"/>
              <a:buChar char="•"/>
            </a:pPr>
            <a:endParaRPr lang="en-US" sz="2800" b="1" kern="1200" dirty="0">
              <a:solidFill>
                <a:schemeClr val="tx1"/>
              </a:solidFill>
              <a:latin typeface="Garamond" panose="02020404030301010803" pitchFamily="18" charset="0"/>
              <a:ea typeface="+mn-ea"/>
              <a:cs typeface="+mn-cs"/>
            </a:endParaRPr>
          </a:p>
          <a:p>
            <a:pPr indent="-228600" algn="l">
              <a:lnSpc>
                <a:spcPct val="90000"/>
              </a:lnSpc>
              <a:buFont typeface="Arial" panose="020B0604020202020204" pitchFamily="34" charset="0"/>
              <a:buChar char="•"/>
            </a:pPr>
            <a:r>
              <a:rPr lang="en-US" sz="2800" b="1" kern="1200" dirty="0">
                <a:solidFill>
                  <a:schemeClr val="tx1"/>
                </a:solidFill>
                <a:latin typeface="Garamond" panose="02020404030301010803" pitchFamily="18" charset="0"/>
                <a:ea typeface="+mn-ea"/>
                <a:cs typeface="+mn-cs"/>
              </a:rPr>
              <a:t>Business, Engineering &amp; Impact | </a:t>
            </a:r>
            <a:r>
              <a:rPr lang="en-US" sz="2800" kern="1200" dirty="0">
                <a:solidFill>
                  <a:schemeClr val="tx1"/>
                </a:solidFill>
                <a:latin typeface="Garamond" panose="02020404030301010803" pitchFamily="18" charset="0"/>
                <a:ea typeface="+mn-ea"/>
                <a:cs typeface="+mn-cs"/>
              </a:rPr>
              <a:t>Software engineering, scalability, market viability, startup development, impact assessment </a:t>
            </a:r>
            <a:r>
              <a:rPr lang="en-US" sz="2800" b="1" kern="1200" dirty="0">
                <a:solidFill>
                  <a:schemeClr val="tx1"/>
                </a:solidFill>
                <a:latin typeface="Garamond" panose="02020404030301010803" pitchFamily="18" charset="0"/>
                <a:ea typeface="+mn-ea"/>
                <a:cs typeface="+mn-cs"/>
              </a:rPr>
              <a:t>| Mr. Benjamin Arhin-Acquaah</a:t>
            </a:r>
            <a:endParaRPr lang="en-US" sz="2800" kern="1200" dirty="0">
              <a:solidFill>
                <a:schemeClr val="tx1"/>
              </a:solidFill>
              <a:latin typeface="Garamond" panose="02020404030301010803" pitchFamily="18" charset="0"/>
              <a:ea typeface="+mn-ea"/>
              <a:cs typeface="+mn-cs"/>
            </a:endParaRPr>
          </a:p>
          <a:p>
            <a:pPr marL="482600" indent="-228600" algn="l">
              <a:lnSpc>
                <a:spcPct val="90000"/>
              </a:lnSpc>
              <a:buFont typeface="Arial" panose="020B0604020202020204" pitchFamily="34" charset="0"/>
              <a:buChar char="•"/>
            </a:pPr>
            <a:endParaRPr lang="en-US" sz="2800" kern="1200" dirty="0">
              <a:solidFill>
                <a:schemeClr val="tx1"/>
              </a:solidFill>
              <a:latin typeface="Garamond" panose="02020404030301010803" pitchFamily="18" charset="0"/>
              <a:ea typeface="+mn-ea"/>
              <a:cs typeface="+mn-cs"/>
            </a:endParaRPr>
          </a:p>
          <a:p>
            <a:pPr marL="482600" indent="-228600" algn="l">
              <a:lnSpc>
                <a:spcPct val="90000"/>
              </a:lnSpc>
              <a:buFont typeface="Arial" panose="020B0604020202020204" pitchFamily="34" charset="0"/>
              <a:buChar char="•"/>
            </a:pPr>
            <a:endParaRPr lang="en-US" sz="2800" b="1" kern="1200" dirty="0">
              <a:solidFill>
                <a:schemeClr val="tx1"/>
              </a:solidFill>
              <a:latin typeface="Garamond" panose="02020404030301010803" pitchFamily="18" charset="0"/>
              <a:ea typeface="+mn-ea"/>
              <a:cs typeface="+mn-cs"/>
            </a:endParaRPr>
          </a:p>
          <a:p>
            <a:pPr indent="-228600" algn="l">
              <a:lnSpc>
                <a:spcPct val="90000"/>
              </a:lnSpc>
              <a:buFont typeface="Arial" panose="020B0604020202020204" pitchFamily="34" charset="0"/>
              <a:buChar char="•"/>
            </a:pPr>
            <a:endParaRPr lang="en-US" sz="2800" kern="1200" dirty="0">
              <a:solidFill>
                <a:schemeClr val="tx1"/>
              </a:solidFill>
              <a:latin typeface="Garamond" panose="02020404030301010803" pitchFamily="18" charset="0"/>
              <a:ea typeface="+mn-ea"/>
              <a:cs typeface="+mn-cs"/>
            </a:endParaRPr>
          </a:p>
          <a:p>
            <a:pPr indent="-228600" algn="l">
              <a:lnSpc>
                <a:spcPct val="90000"/>
              </a:lnSpc>
              <a:buFont typeface="Arial" panose="020B0604020202020204" pitchFamily="34" charset="0"/>
              <a:buChar char="•"/>
            </a:pPr>
            <a:endParaRPr lang="en-US" sz="2800" kern="1200" dirty="0">
              <a:solidFill>
                <a:schemeClr val="tx1"/>
              </a:solidFill>
              <a:latin typeface="Garamond" panose="02020404030301010803" pitchFamily="18" charset="0"/>
              <a:ea typeface="+mn-ea"/>
              <a:cs typeface="+mn-cs"/>
            </a:endParaRPr>
          </a:p>
        </p:txBody>
      </p:sp>
    </p:spTree>
    <p:extLst>
      <p:ext uri="{BB962C8B-B14F-4D97-AF65-F5344CB8AC3E}">
        <p14:creationId xmlns:p14="http://schemas.microsoft.com/office/powerpoint/2010/main" val="195056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FEF725-0B05-7E89-202B-D14C38C975DA}"/>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81AB700-05BE-1E5F-E716-4DB9CE405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Triangle 22">
            <a:extLst>
              <a:ext uri="{FF2B5EF4-FFF2-40B4-BE49-F238E27FC236}">
                <a16:creationId xmlns:a16="http://schemas.microsoft.com/office/drawing/2014/main" id="{62A8CF9B-5C79-E648-7FD9-0991D35A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865080" y="5003800"/>
            <a:ext cx="4937760" cy="48006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E46B6977-A8A4-9B1F-71D5-A487E4E6F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661" y="934912"/>
            <a:ext cx="16357579" cy="8411823"/>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2A0B0D-0883-AB6E-58D3-5DD1B529E158}"/>
              </a:ext>
            </a:extLst>
          </p:cNvPr>
          <p:cNvSpPr>
            <a:spLocks noGrp="1"/>
          </p:cNvSpPr>
          <p:nvPr>
            <p:ph type="ctrTitle"/>
          </p:nvPr>
        </p:nvSpPr>
        <p:spPr>
          <a:xfrm>
            <a:off x="1354120" y="1044108"/>
            <a:ext cx="14567198" cy="1283499"/>
          </a:xfrm>
        </p:spPr>
        <p:txBody>
          <a:bodyPr anchor="b">
            <a:normAutofit/>
          </a:bodyPr>
          <a:lstStyle/>
          <a:p>
            <a:pPr algn="l">
              <a:lnSpc>
                <a:spcPct val="90000"/>
              </a:lnSpc>
            </a:pPr>
            <a:r>
              <a:rPr lang="en-US" sz="6000" b="1" dirty="0">
                <a:latin typeface="Garamond" panose="02020404030301010803" pitchFamily="18" charset="0"/>
              </a:rPr>
              <a:t>About the Hackathon</a:t>
            </a:r>
          </a:p>
        </p:txBody>
      </p:sp>
      <p:sp>
        <p:nvSpPr>
          <p:cNvPr id="3" name="Subtitle 2">
            <a:extLst>
              <a:ext uri="{FF2B5EF4-FFF2-40B4-BE49-F238E27FC236}">
                <a16:creationId xmlns:a16="http://schemas.microsoft.com/office/drawing/2014/main" id="{FE14DD2D-93CE-2311-57D6-729F9FD93BE9}"/>
              </a:ext>
            </a:extLst>
          </p:cNvPr>
          <p:cNvSpPr>
            <a:spLocks noGrp="1"/>
          </p:cNvSpPr>
          <p:nvPr>
            <p:ph type="subTitle" idx="1"/>
          </p:nvPr>
        </p:nvSpPr>
        <p:spPr>
          <a:xfrm>
            <a:off x="1354120" y="2577150"/>
            <a:ext cx="13437645" cy="6665742"/>
          </a:xfrm>
        </p:spPr>
        <p:txBody>
          <a:bodyPr anchor="t">
            <a:noAutofit/>
          </a:bodyPr>
          <a:lstStyle/>
          <a:p>
            <a:pPr marL="571500" indent="-571500" algn="just">
              <a:buFont typeface="Arial" panose="020B0604020202020204" pitchFamily="34" charset="0"/>
              <a:buChar char="•"/>
            </a:pPr>
            <a:r>
              <a:rPr lang="en-US" sz="4000" dirty="0">
                <a:solidFill>
                  <a:schemeClr val="tx1"/>
                </a:solidFill>
                <a:latin typeface="Garamond" panose="02020404030301010803" pitchFamily="18" charset="0"/>
              </a:rPr>
              <a:t>This hackathon challenges teams to design and develop inclusive digital solutions that support communication in Ghanaian languages. </a:t>
            </a:r>
          </a:p>
          <a:p>
            <a:pPr marL="571500" indent="-571500" algn="just">
              <a:buFont typeface="Arial" panose="020B0604020202020204" pitchFamily="34" charset="0"/>
              <a:buChar char="•"/>
            </a:pPr>
            <a:r>
              <a:rPr lang="en-US" sz="4000" dirty="0">
                <a:solidFill>
                  <a:schemeClr val="tx1"/>
                </a:solidFill>
                <a:latin typeface="Garamond" panose="02020404030301010803" pitchFamily="18" charset="0"/>
              </a:rPr>
              <a:t>All solutions must be accessible to persons with disabilities.</a:t>
            </a:r>
          </a:p>
          <a:p>
            <a:pPr marL="571500" indent="-571500" algn="just">
              <a:buFont typeface="Arial" panose="020B0604020202020204" pitchFamily="34" charset="0"/>
              <a:buChar char="•"/>
            </a:pPr>
            <a:r>
              <a:rPr lang="en-US" sz="4000" dirty="0">
                <a:solidFill>
                  <a:schemeClr val="tx1"/>
                </a:solidFill>
                <a:latin typeface="Garamond" panose="02020404030301010803" pitchFamily="18" charset="0"/>
              </a:rPr>
              <a:t>The challenge goes beyond building a technically impressive prototype. Contestants should identify a genuine problem, understand the people affected by it, and develop a solution that can be tested, refined and potentially deployed after the competition.</a:t>
            </a:r>
          </a:p>
        </p:txBody>
      </p:sp>
    </p:spTree>
    <p:extLst>
      <p:ext uri="{BB962C8B-B14F-4D97-AF65-F5344CB8AC3E}">
        <p14:creationId xmlns:p14="http://schemas.microsoft.com/office/powerpoint/2010/main" val="3665235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a:extLst>
            <a:ext uri="{FF2B5EF4-FFF2-40B4-BE49-F238E27FC236}">
              <a16:creationId xmlns:a16="http://schemas.microsoft.com/office/drawing/2014/main" id="{9B80ABD0-7DC0-E13C-E1C7-874E89C50BB6}"/>
            </a:ext>
          </a:extLst>
        </p:cNvPr>
        <p:cNvGrpSpPr/>
        <p:nvPr/>
      </p:nvGrpSpPr>
      <p:grpSpPr>
        <a:xfrm>
          <a:off x="0" y="0"/>
          <a:ext cx="0" cy="0"/>
          <a:chOff x="0" y="0"/>
          <a:chExt cx="0" cy="0"/>
        </a:xfrm>
      </p:grpSpPr>
      <p:sp>
        <p:nvSpPr>
          <p:cNvPr id="140" name="Google Shape;140;p3">
            <a:extLst>
              <a:ext uri="{FF2B5EF4-FFF2-40B4-BE49-F238E27FC236}">
                <a16:creationId xmlns:a16="http://schemas.microsoft.com/office/drawing/2014/main" id="{C0316780-B3AC-7E64-A92C-0E9E66BFD673}"/>
              </a:ext>
            </a:extLst>
          </p:cNvPr>
          <p:cNvSpPr txBox="1"/>
          <p:nvPr/>
        </p:nvSpPr>
        <p:spPr>
          <a:xfrm>
            <a:off x="2960030" y="339376"/>
            <a:ext cx="8329292" cy="1378647"/>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6399" b="0" i="0" u="none" strike="noStrike" cap="none" dirty="0">
                <a:solidFill>
                  <a:srgbClr val="000000"/>
                </a:solidFill>
                <a:latin typeface="DM Serif Display"/>
                <a:ea typeface="DM Serif Display"/>
                <a:cs typeface="DM Serif Display"/>
                <a:sym typeface="DM Serif Display"/>
              </a:rPr>
              <a:t>About the Hackathon</a:t>
            </a:r>
            <a:endParaRPr dirty="0"/>
          </a:p>
        </p:txBody>
      </p:sp>
      <p:cxnSp>
        <p:nvCxnSpPr>
          <p:cNvPr id="141" name="Google Shape;141;p3">
            <a:extLst>
              <a:ext uri="{FF2B5EF4-FFF2-40B4-BE49-F238E27FC236}">
                <a16:creationId xmlns:a16="http://schemas.microsoft.com/office/drawing/2014/main" id="{38861AEE-66F1-4891-D98D-A0FEA1614DE8}"/>
              </a:ext>
            </a:extLst>
          </p:cNvPr>
          <p:cNvCxnSpPr/>
          <p:nvPr/>
        </p:nvCxnSpPr>
        <p:spPr>
          <a:xfrm>
            <a:off x="1166399" y="1028700"/>
            <a:ext cx="687324" cy="0"/>
          </a:xfrm>
          <a:prstGeom prst="straightConnector1">
            <a:avLst/>
          </a:prstGeom>
          <a:noFill/>
          <a:ln w="76200" cap="flat" cmpd="sng">
            <a:solidFill>
              <a:srgbClr val="000000"/>
            </a:solidFill>
            <a:prstDash val="solid"/>
            <a:round/>
            <a:headEnd type="none" w="sm" len="sm"/>
            <a:tailEnd type="none" w="sm" len="sm"/>
          </a:ln>
        </p:spPr>
      </p:cxnSp>
      <p:graphicFrame>
        <p:nvGraphicFramePr>
          <p:cNvPr id="3" name="Table 2">
            <a:extLst>
              <a:ext uri="{FF2B5EF4-FFF2-40B4-BE49-F238E27FC236}">
                <a16:creationId xmlns:a16="http://schemas.microsoft.com/office/drawing/2014/main" id="{B53FB04A-CC4C-5BAE-7542-5306F76E1AE9}"/>
              </a:ext>
            </a:extLst>
          </p:cNvPr>
          <p:cNvGraphicFramePr>
            <a:graphicFrameLocks noGrp="1"/>
          </p:cNvGraphicFramePr>
          <p:nvPr>
            <p:extLst>
              <p:ext uri="{D42A27DB-BD31-4B8C-83A1-F6EECF244321}">
                <p14:modId xmlns:p14="http://schemas.microsoft.com/office/powerpoint/2010/main" val="4248897319"/>
              </p:ext>
            </p:extLst>
          </p:nvPr>
        </p:nvGraphicFramePr>
        <p:xfrm>
          <a:off x="1510061" y="2190440"/>
          <a:ext cx="15189591" cy="6779388"/>
        </p:xfrm>
        <a:graphic>
          <a:graphicData uri="http://schemas.openxmlformats.org/drawingml/2006/table">
            <a:tbl>
              <a:tblPr firstRow="1" firstCol="1" bandRow="1">
                <a:tableStyleId>{5940675A-B579-460E-94D1-54222C63F5DA}</a:tableStyleId>
              </a:tblPr>
              <a:tblGrid>
                <a:gridCol w="5063197">
                  <a:extLst>
                    <a:ext uri="{9D8B030D-6E8A-4147-A177-3AD203B41FA5}">
                      <a16:colId xmlns:a16="http://schemas.microsoft.com/office/drawing/2014/main" val="1848140502"/>
                    </a:ext>
                  </a:extLst>
                </a:gridCol>
                <a:gridCol w="5063197">
                  <a:extLst>
                    <a:ext uri="{9D8B030D-6E8A-4147-A177-3AD203B41FA5}">
                      <a16:colId xmlns:a16="http://schemas.microsoft.com/office/drawing/2014/main" val="513473833"/>
                    </a:ext>
                  </a:extLst>
                </a:gridCol>
                <a:gridCol w="5063197">
                  <a:extLst>
                    <a:ext uri="{9D8B030D-6E8A-4147-A177-3AD203B41FA5}">
                      <a16:colId xmlns:a16="http://schemas.microsoft.com/office/drawing/2014/main" val="3490580506"/>
                    </a:ext>
                  </a:extLst>
                </a:gridCol>
              </a:tblGrid>
              <a:tr h="0">
                <a:tc>
                  <a:txBody>
                    <a:bodyPr/>
                    <a:lstStyle/>
                    <a:p>
                      <a:pPr marL="0" marR="0">
                        <a:lnSpc>
                          <a:spcPct val="115000"/>
                        </a:lnSpc>
                        <a:spcAft>
                          <a:spcPts val="200"/>
                        </a:spcAft>
                        <a:buNone/>
                      </a:pPr>
                      <a:r>
                        <a:rPr lang="en-US" sz="3200" dirty="0">
                          <a:effectLst/>
                          <a:latin typeface="Garamond" panose="02020404030301010803" pitchFamily="18" charset="0"/>
                        </a:rPr>
                        <a:t>01</a:t>
                      </a:r>
                    </a:p>
                    <a:p>
                      <a:pPr marL="0" marR="0">
                        <a:lnSpc>
                          <a:spcPct val="115000"/>
                        </a:lnSpc>
                        <a:spcAft>
                          <a:spcPts val="200"/>
                        </a:spcAft>
                        <a:buNone/>
                      </a:pPr>
                      <a:r>
                        <a:rPr lang="en-US" sz="3200" dirty="0">
                          <a:effectLst/>
                          <a:latin typeface="Garamond" panose="02020404030301010803" pitchFamily="18" charset="0"/>
                        </a:rPr>
                        <a:t>Solve a real problem</a:t>
                      </a:r>
                    </a:p>
                    <a:p>
                      <a:pPr marL="0" marR="0">
                        <a:lnSpc>
                          <a:spcPct val="115000"/>
                        </a:lnSpc>
                        <a:spcAft>
                          <a:spcPts val="1000"/>
                        </a:spcAft>
                        <a:buNone/>
                      </a:pPr>
                      <a:r>
                        <a:rPr lang="en-US" sz="3200" dirty="0">
                          <a:effectLst/>
                          <a:latin typeface="Garamond" panose="02020404030301010803" pitchFamily="18" charset="0"/>
                        </a:rPr>
                        <a:t>Address a clearly defined communication, accessibility or inclusion challenge.</a:t>
                      </a:r>
                      <a:endParaRPr lang="en-US" sz="3200" dirty="0">
                        <a:solidFill>
                          <a:srgbClr val="1D2A35"/>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200"/>
                        </a:spcAft>
                        <a:buNone/>
                      </a:pPr>
                      <a:r>
                        <a:rPr lang="en-US" sz="3200">
                          <a:effectLst/>
                          <a:latin typeface="Garamond" panose="02020404030301010803" pitchFamily="18" charset="0"/>
                        </a:rPr>
                        <a:t>02</a:t>
                      </a:r>
                    </a:p>
                    <a:p>
                      <a:pPr marL="0" marR="0">
                        <a:lnSpc>
                          <a:spcPct val="115000"/>
                        </a:lnSpc>
                        <a:spcAft>
                          <a:spcPts val="200"/>
                        </a:spcAft>
                        <a:buNone/>
                      </a:pPr>
                      <a:r>
                        <a:rPr lang="en-US" sz="3200">
                          <a:effectLst/>
                          <a:latin typeface="Garamond" panose="02020404030301010803" pitchFamily="18" charset="0"/>
                        </a:rPr>
                        <a:t>Design with users</a:t>
                      </a:r>
                    </a:p>
                    <a:p>
                      <a:pPr marL="0" marR="0">
                        <a:lnSpc>
                          <a:spcPct val="115000"/>
                        </a:lnSpc>
                        <a:spcAft>
                          <a:spcPts val="1000"/>
                        </a:spcAft>
                        <a:buNone/>
                      </a:pPr>
                      <a:r>
                        <a:rPr lang="en-US" sz="3200">
                          <a:effectLst/>
                          <a:latin typeface="Garamond" panose="02020404030301010803" pitchFamily="18" charset="0"/>
                        </a:rPr>
                        <a:t>Show how persons with disabilities or target communities informed the solution.</a:t>
                      </a:r>
                      <a:endParaRPr lang="en-US" sz="3200">
                        <a:solidFill>
                          <a:srgbClr val="1D2A35"/>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200"/>
                        </a:spcAft>
                        <a:buNone/>
                      </a:pPr>
                      <a:r>
                        <a:rPr lang="en-US" sz="3200">
                          <a:effectLst/>
                          <a:latin typeface="Garamond" panose="02020404030301010803" pitchFamily="18" charset="0"/>
                        </a:rPr>
                        <a:t>03</a:t>
                      </a:r>
                    </a:p>
                    <a:p>
                      <a:pPr marL="0" marR="0">
                        <a:lnSpc>
                          <a:spcPct val="115000"/>
                        </a:lnSpc>
                        <a:spcAft>
                          <a:spcPts val="200"/>
                        </a:spcAft>
                        <a:buNone/>
                      </a:pPr>
                      <a:r>
                        <a:rPr lang="en-US" sz="3200">
                          <a:effectLst/>
                          <a:latin typeface="Garamond" panose="02020404030301010803" pitchFamily="18" charset="0"/>
                        </a:rPr>
                        <a:t>Use local context</a:t>
                      </a:r>
                    </a:p>
                    <a:p>
                      <a:pPr marL="0" marR="0">
                        <a:lnSpc>
                          <a:spcPct val="115000"/>
                        </a:lnSpc>
                        <a:spcAft>
                          <a:spcPts val="1000"/>
                        </a:spcAft>
                        <a:buNone/>
                      </a:pPr>
                      <a:r>
                        <a:rPr lang="en-US" sz="3200">
                          <a:effectLst/>
                          <a:latin typeface="Garamond" panose="02020404030301010803" pitchFamily="18" charset="0"/>
                        </a:rPr>
                        <a:t>Support Ghanaian languages, cultural realities and local infrastructure constraints.</a:t>
                      </a:r>
                      <a:endParaRPr lang="en-US" sz="3200">
                        <a:solidFill>
                          <a:srgbClr val="1D2A35"/>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876372087"/>
                  </a:ext>
                </a:extLst>
              </a:tr>
              <a:tr h="0">
                <a:tc>
                  <a:txBody>
                    <a:bodyPr/>
                    <a:lstStyle/>
                    <a:p>
                      <a:pPr marL="0" marR="0">
                        <a:lnSpc>
                          <a:spcPct val="115000"/>
                        </a:lnSpc>
                        <a:spcAft>
                          <a:spcPts val="200"/>
                        </a:spcAft>
                        <a:buNone/>
                      </a:pPr>
                      <a:r>
                        <a:rPr lang="en-US" sz="3200" dirty="0">
                          <a:effectLst/>
                          <a:latin typeface="Garamond" panose="02020404030301010803" pitchFamily="18" charset="0"/>
                        </a:rPr>
                        <a:t>04</a:t>
                      </a:r>
                    </a:p>
                    <a:p>
                      <a:pPr marL="0" marR="0">
                        <a:lnSpc>
                          <a:spcPct val="115000"/>
                        </a:lnSpc>
                        <a:spcAft>
                          <a:spcPts val="200"/>
                        </a:spcAft>
                        <a:buNone/>
                      </a:pPr>
                      <a:r>
                        <a:rPr lang="en-US" sz="3200" dirty="0">
                          <a:effectLst/>
                          <a:latin typeface="Garamond" panose="02020404030301010803" pitchFamily="18" charset="0"/>
                        </a:rPr>
                        <a:t>Build responsibly</a:t>
                      </a:r>
                    </a:p>
                    <a:p>
                      <a:pPr marL="0" marR="0">
                        <a:lnSpc>
                          <a:spcPct val="115000"/>
                        </a:lnSpc>
                        <a:spcAft>
                          <a:spcPts val="1000"/>
                        </a:spcAft>
                        <a:buNone/>
                      </a:pPr>
                      <a:r>
                        <a:rPr lang="en-US" sz="3200" dirty="0">
                          <a:effectLst/>
                          <a:latin typeface="Garamond" panose="02020404030301010803" pitchFamily="18" charset="0"/>
                        </a:rPr>
                        <a:t>Consider privacy, safety, fairness, consent and accessibility from the beginning.</a:t>
                      </a:r>
                      <a:endParaRPr lang="en-US" sz="3200" dirty="0">
                        <a:solidFill>
                          <a:srgbClr val="1D2A35"/>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200"/>
                        </a:spcAft>
                        <a:buNone/>
                      </a:pPr>
                      <a:r>
                        <a:rPr lang="en-US" sz="3200" dirty="0">
                          <a:effectLst/>
                          <a:latin typeface="Garamond" panose="02020404030301010803" pitchFamily="18" charset="0"/>
                        </a:rPr>
                        <a:t>05</a:t>
                      </a:r>
                    </a:p>
                    <a:p>
                      <a:pPr marL="0" marR="0">
                        <a:lnSpc>
                          <a:spcPct val="115000"/>
                        </a:lnSpc>
                        <a:spcAft>
                          <a:spcPts val="200"/>
                        </a:spcAft>
                        <a:buNone/>
                      </a:pPr>
                      <a:r>
                        <a:rPr lang="en-US" sz="3200" dirty="0">
                          <a:effectLst/>
                          <a:latin typeface="Garamond" panose="02020404030301010803" pitchFamily="18" charset="0"/>
                        </a:rPr>
                        <a:t>Plan for adoption</a:t>
                      </a:r>
                    </a:p>
                    <a:p>
                      <a:pPr marL="0" marR="0">
                        <a:lnSpc>
                          <a:spcPct val="115000"/>
                        </a:lnSpc>
                        <a:spcAft>
                          <a:spcPts val="1000"/>
                        </a:spcAft>
                        <a:buNone/>
                      </a:pPr>
                      <a:r>
                        <a:rPr lang="en-US" sz="3200" dirty="0">
                          <a:effectLst/>
                          <a:latin typeface="Garamond" panose="02020404030301010803" pitchFamily="18" charset="0"/>
                        </a:rPr>
                        <a:t>Demonstrate why people would trust, use and continue using the solution.</a:t>
                      </a:r>
                      <a:endParaRPr lang="en-US" sz="3200" dirty="0">
                        <a:solidFill>
                          <a:srgbClr val="1D2A35"/>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200"/>
                        </a:spcAft>
                        <a:buNone/>
                      </a:pPr>
                      <a:r>
                        <a:rPr lang="en-US" sz="3200" dirty="0">
                          <a:effectLst/>
                          <a:latin typeface="Garamond" panose="02020404030301010803" pitchFamily="18" charset="0"/>
                        </a:rPr>
                        <a:t>06</a:t>
                      </a:r>
                    </a:p>
                    <a:p>
                      <a:pPr marL="0" marR="0">
                        <a:lnSpc>
                          <a:spcPct val="115000"/>
                        </a:lnSpc>
                        <a:spcAft>
                          <a:spcPts val="200"/>
                        </a:spcAft>
                        <a:buNone/>
                      </a:pPr>
                      <a:r>
                        <a:rPr lang="en-US" sz="3200" dirty="0">
                          <a:effectLst/>
                          <a:latin typeface="Garamond" panose="02020404030301010803" pitchFamily="18" charset="0"/>
                        </a:rPr>
                        <a:t>Create future value</a:t>
                      </a:r>
                    </a:p>
                    <a:p>
                      <a:pPr marL="0" marR="0">
                        <a:lnSpc>
                          <a:spcPct val="115000"/>
                        </a:lnSpc>
                        <a:spcAft>
                          <a:spcPts val="1000"/>
                        </a:spcAft>
                        <a:buNone/>
                      </a:pPr>
                      <a:r>
                        <a:rPr lang="en-US" sz="3200" dirty="0">
                          <a:effectLst/>
                          <a:latin typeface="Garamond" panose="02020404030301010803" pitchFamily="18" charset="0"/>
                        </a:rPr>
                        <a:t>Develop a pathway toward deployment, incubation, research or a Digital Public Good.</a:t>
                      </a:r>
                      <a:endParaRPr lang="en-US" sz="3200" dirty="0">
                        <a:solidFill>
                          <a:srgbClr val="1D2A35"/>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412185907"/>
                  </a:ext>
                </a:extLst>
              </a:tr>
            </a:tbl>
          </a:graphicData>
        </a:graphic>
      </p:graphicFrame>
    </p:spTree>
    <p:extLst>
      <p:ext uri="{BB962C8B-B14F-4D97-AF65-F5344CB8AC3E}">
        <p14:creationId xmlns:p14="http://schemas.microsoft.com/office/powerpoint/2010/main" val="915668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4">
          <a:extLst>
            <a:ext uri="{FF2B5EF4-FFF2-40B4-BE49-F238E27FC236}">
              <a16:creationId xmlns:a16="http://schemas.microsoft.com/office/drawing/2014/main" id="{6D9BC641-9B54-F612-A923-6EE71F75BCF4}"/>
            </a:ext>
          </a:extLst>
        </p:cNvPr>
        <p:cNvGrpSpPr/>
        <p:nvPr/>
      </p:nvGrpSpPr>
      <p:grpSpPr>
        <a:xfrm>
          <a:off x="0" y="0"/>
          <a:ext cx="0" cy="0"/>
          <a:chOff x="0" y="0"/>
          <a:chExt cx="0" cy="0"/>
        </a:xfrm>
      </p:grpSpPr>
      <p:sp useBgFill="1">
        <p:nvSpPr>
          <p:cNvPr id="169" name="Rectangle 168">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60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1" name="Group 17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824895"/>
            <a:ext cx="1097278" cy="1010190"/>
            <a:chOff x="3940602" y="308034"/>
            <a:chExt cx="2116791" cy="3428999"/>
          </a:xfrm>
          <a:solidFill>
            <a:schemeClr val="accent4"/>
          </a:solidFill>
        </p:grpSpPr>
        <p:sp>
          <p:nvSpPr>
            <p:cNvPr id="172" name="Rectangle 17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ectangle 17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ectangle 17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6" name="Rectangle 17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118" y="920931"/>
            <a:ext cx="16361231" cy="284117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Google Shape;140;p3">
            <a:extLst>
              <a:ext uri="{FF2B5EF4-FFF2-40B4-BE49-F238E27FC236}">
                <a16:creationId xmlns:a16="http://schemas.microsoft.com/office/drawing/2014/main" id="{F23ECD4F-3E9C-999E-E1ED-B312D9D2D493}"/>
              </a:ext>
            </a:extLst>
          </p:cNvPr>
          <p:cNvSpPr txBox="1"/>
          <p:nvPr/>
        </p:nvSpPr>
        <p:spPr>
          <a:xfrm>
            <a:off x="1565446" y="1214847"/>
            <a:ext cx="14914074" cy="2331720"/>
          </a:xfrm>
          <a:prstGeom prst="rect">
            <a:avLst/>
          </a:prstGeom>
        </p:spPr>
        <p:txBody>
          <a:bodyPr spcFirstLastPara="1" vert="horz" lIns="91440" tIns="45720" rIns="91440" bIns="45720" rtlCol="0" anchor="ctr" anchorCtr="0">
            <a:normAutofit/>
          </a:bodyPr>
          <a:lstStyle/>
          <a:p>
            <a:pPr marL="0" marR="0" lvl="0" indent="0">
              <a:lnSpc>
                <a:spcPct val="90000"/>
              </a:lnSpc>
              <a:spcBef>
                <a:spcPct val="0"/>
              </a:spcBef>
              <a:spcAft>
                <a:spcPts val="600"/>
              </a:spcAft>
            </a:pPr>
            <a:r>
              <a:rPr lang="en-US" sz="7200" i="0" u="none" strike="noStrike" kern="1200" cap="none" dirty="0">
                <a:solidFill>
                  <a:schemeClr val="tx1"/>
                </a:solidFill>
                <a:latin typeface="Garamond" panose="02020404030301010803" pitchFamily="18" charset="0"/>
                <a:ea typeface="+mj-ea"/>
                <a:cs typeface="+mj-cs"/>
                <a:sym typeface="DM Serif Display"/>
              </a:rPr>
              <a:t>Technologies Teams May Use</a:t>
            </a:r>
          </a:p>
        </p:txBody>
      </p:sp>
      <p:sp>
        <p:nvSpPr>
          <p:cNvPr id="5" name="TextBox 4">
            <a:extLst>
              <a:ext uri="{FF2B5EF4-FFF2-40B4-BE49-F238E27FC236}">
                <a16:creationId xmlns:a16="http://schemas.microsoft.com/office/drawing/2014/main" id="{18E5E9E3-CBE6-67A4-83CA-1EEA3ACDB168}"/>
              </a:ext>
            </a:extLst>
          </p:cNvPr>
          <p:cNvSpPr txBox="1"/>
          <p:nvPr/>
        </p:nvSpPr>
        <p:spPr>
          <a:xfrm>
            <a:off x="1510061" y="3854956"/>
            <a:ext cx="14911978" cy="5666703"/>
          </a:xfrm>
          <a:prstGeom prst="rect">
            <a:avLst/>
          </a:prstGeom>
        </p:spPr>
        <p:txBody>
          <a:bodyPr vert="horz" lIns="91440" tIns="45720" rIns="91440" bIns="45720" rtlCol="0" anchor="ctr">
            <a:noAutofit/>
          </a:bodyPr>
          <a:lstStyle/>
          <a:p>
            <a:pPr marL="342900" indent="-228600">
              <a:lnSpc>
                <a:spcPct val="90000"/>
              </a:lnSpc>
              <a:spcAft>
                <a:spcPts val="600"/>
              </a:spcAft>
              <a:buFont typeface="Arial" panose="020B0604020202020204" pitchFamily="34" charset="0"/>
              <a:buChar char="•"/>
            </a:pPr>
            <a:r>
              <a:rPr lang="en-US" sz="2400" kern="1200" dirty="0">
                <a:solidFill>
                  <a:schemeClr val="tx1"/>
                </a:solidFill>
                <a:latin typeface="Garamond" panose="02020404030301010803" pitchFamily="18" charset="0"/>
                <a:ea typeface="+mn-ea"/>
                <a:cs typeface="+mn-cs"/>
              </a:rPr>
              <a:t>Artificial Intelligence</a:t>
            </a:r>
          </a:p>
          <a:p>
            <a:pPr marL="342900" indent="-228600">
              <a:lnSpc>
                <a:spcPct val="90000"/>
              </a:lnSpc>
              <a:spcAft>
                <a:spcPts val="600"/>
              </a:spcAft>
              <a:buFont typeface="Arial" panose="020B0604020202020204" pitchFamily="34" charset="0"/>
              <a:buChar char="•"/>
            </a:pPr>
            <a:r>
              <a:rPr lang="en-US" sz="2400" kern="1200" dirty="0">
                <a:solidFill>
                  <a:schemeClr val="tx1"/>
                </a:solidFill>
                <a:latin typeface="Garamond" panose="02020404030301010803" pitchFamily="18" charset="0"/>
                <a:ea typeface="+mn-ea"/>
                <a:cs typeface="+mn-cs"/>
              </a:rPr>
              <a:t>Machine Learning</a:t>
            </a:r>
          </a:p>
          <a:p>
            <a:pPr marL="342900" indent="-228600">
              <a:lnSpc>
                <a:spcPct val="90000"/>
              </a:lnSpc>
              <a:spcAft>
                <a:spcPts val="600"/>
              </a:spcAft>
              <a:buFont typeface="Arial" panose="020B0604020202020204" pitchFamily="34" charset="0"/>
              <a:buChar char="•"/>
            </a:pPr>
            <a:r>
              <a:rPr lang="en-US" sz="2400" kern="1200" dirty="0">
                <a:solidFill>
                  <a:schemeClr val="tx1"/>
                </a:solidFill>
                <a:latin typeface="Garamond" panose="02020404030301010803" pitchFamily="18" charset="0"/>
                <a:ea typeface="+mn-ea"/>
                <a:cs typeface="+mn-cs"/>
              </a:rPr>
              <a:t>Large Language Models</a:t>
            </a:r>
          </a:p>
          <a:p>
            <a:pPr marL="342900" indent="-228600">
              <a:lnSpc>
                <a:spcPct val="90000"/>
              </a:lnSpc>
              <a:spcAft>
                <a:spcPts val="600"/>
              </a:spcAft>
              <a:buFont typeface="Arial" panose="020B0604020202020204" pitchFamily="34" charset="0"/>
              <a:buChar char="•"/>
            </a:pPr>
            <a:r>
              <a:rPr lang="en-US" sz="2400" kern="1200" dirty="0">
                <a:solidFill>
                  <a:schemeClr val="tx1"/>
                </a:solidFill>
                <a:latin typeface="Garamond" panose="02020404030301010803" pitchFamily="18" charset="0"/>
                <a:ea typeface="+mn-ea"/>
                <a:cs typeface="+mn-cs"/>
              </a:rPr>
              <a:t>Automatic Speech Recognition</a:t>
            </a:r>
          </a:p>
          <a:p>
            <a:pPr marL="342900" indent="-228600">
              <a:lnSpc>
                <a:spcPct val="90000"/>
              </a:lnSpc>
              <a:spcAft>
                <a:spcPts val="600"/>
              </a:spcAft>
              <a:buFont typeface="Arial" panose="020B0604020202020204" pitchFamily="34" charset="0"/>
              <a:buChar char="•"/>
            </a:pPr>
            <a:r>
              <a:rPr lang="en-US" sz="2400" kern="1200" dirty="0">
                <a:solidFill>
                  <a:schemeClr val="tx1"/>
                </a:solidFill>
                <a:latin typeface="Garamond" panose="02020404030301010803" pitchFamily="18" charset="0"/>
                <a:ea typeface="+mn-ea"/>
                <a:cs typeface="+mn-cs"/>
              </a:rPr>
              <a:t>Text-to-speech</a:t>
            </a:r>
          </a:p>
          <a:p>
            <a:pPr marL="342900" indent="-228600">
              <a:lnSpc>
                <a:spcPct val="90000"/>
              </a:lnSpc>
              <a:spcAft>
                <a:spcPts val="600"/>
              </a:spcAft>
              <a:buFont typeface="Arial" panose="020B0604020202020204" pitchFamily="34" charset="0"/>
              <a:buChar char="•"/>
            </a:pPr>
            <a:r>
              <a:rPr lang="en-US" sz="2400" kern="1200" dirty="0">
                <a:solidFill>
                  <a:schemeClr val="tx1"/>
                </a:solidFill>
                <a:latin typeface="Garamond" panose="02020404030301010803" pitchFamily="18" charset="0"/>
                <a:ea typeface="+mn-ea"/>
                <a:cs typeface="+mn-cs"/>
              </a:rPr>
              <a:t>Natural Language Processing</a:t>
            </a:r>
          </a:p>
          <a:p>
            <a:pPr marL="342900" indent="-228600">
              <a:lnSpc>
                <a:spcPct val="90000"/>
              </a:lnSpc>
              <a:spcAft>
                <a:spcPts val="600"/>
              </a:spcAft>
              <a:buFont typeface="Arial" panose="020B0604020202020204" pitchFamily="34" charset="0"/>
              <a:buChar char="•"/>
            </a:pPr>
            <a:r>
              <a:rPr lang="en-US" sz="2400" kern="1200" dirty="0">
                <a:solidFill>
                  <a:schemeClr val="tx1"/>
                </a:solidFill>
                <a:latin typeface="Garamond" panose="02020404030301010803" pitchFamily="18" charset="0"/>
                <a:ea typeface="+mn-ea"/>
                <a:cs typeface="+mn-cs"/>
              </a:rPr>
              <a:t>Computer Vision</a:t>
            </a:r>
          </a:p>
          <a:p>
            <a:pPr marL="342900" indent="-228600">
              <a:lnSpc>
                <a:spcPct val="90000"/>
              </a:lnSpc>
              <a:spcAft>
                <a:spcPts val="600"/>
              </a:spcAft>
              <a:buFont typeface="Arial" panose="020B0604020202020204" pitchFamily="34" charset="0"/>
              <a:buChar char="•"/>
            </a:pPr>
            <a:r>
              <a:rPr lang="en-US" sz="2400" kern="1200" dirty="0">
                <a:solidFill>
                  <a:schemeClr val="tx1"/>
                </a:solidFill>
                <a:latin typeface="Garamond" panose="02020404030301010803" pitchFamily="18" charset="0"/>
                <a:ea typeface="+mn-ea"/>
                <a:cs typeface="+mn-cs"/>
              </a:rPr>
              <a:t>Sign-language Recognition</a:t>
            </a:r>
          </a:p>
          <a:p>
            <a:pPr marL="342900" indent="-228600">
              <a:lnSpc>
                <a:spcPct val="90000"/>
              </a:lnSpc>
              <a:spcAft>
                <a:spcPts val="600"/>
              </a:spcAft>
              <a:buFont typeface="Arial" panose="020B0604020202020204" pitchFamily="34" charset="0"/>
              <a:buChar char="•"/>
            </a:pPr>
            <a:r>
              <a:rPr lang="en-US" sz="2400" kern="1200" dirty="0">
                <a:solidFill>
                  <a:schemeClr val="tx1"/>
                </a:solidFill>
                <a:latin typeface="Garamond" panose="02020404030301010803" pitchFamily="18" charset="0"/>
                <a:ea typeface="+mn-ea"/>
                <a:cs typeface="+mn-cs"/>
              </a:rPr>
              <a:t>Optical Character Recognition</a:t>
            </a:r>
          </a:p>
          <a:p>
            <a:pPr marL="342900" indent="-228600">
              <a:lnSpc>
                <a:spcPct val="90000"/>
              </a:lnSpc>
              <a:spcAft>
                <a:spcPts val="600"/>
              </a:spcAft>
              <a:buFont typeface="Arial" panose="020B0604020202020204" pitchFamily="34" charset="0"/>
              <a:buChar char="•"/>
            </a:pPr>
            <a:r>
              <a:rPr lang="en-US" sz="2400" kern="1200" dirty="0">
                <a:solidFill>
                  <a:schemeClr val="tx1"/>
                </a:solidFill>
                <a:latin typeface="Garamond" panose="02020404030301010803" pitchFamily="18" charset="0"/>
                <a:ea typeface="+mn-ea"/>
                <a:cs typeface="+mn-cs"/>
              </a:rPr>
              <a:t>Robotics</a:t>
            </a:r>
          </a:p>
          <a:p>
            <a:pPr marL="342900" indent="-228600">
              <a:lnSpc>
                <a:spcPct val="90000"/>
              </a:lnSpc>
              <a:spcAft>
                <a:spcPts val="600"/>
              </a:spcAft>
              <a:buFont typeface="Arial" panose="020B0604020202020204" pitchFamily="34" charset="0"/>
              <a:buChar char="•"/>
            </a:pPr>
            <a:r>
              <a:rPr lang="en-US" sz="2400" kern="1200" dirty="0">
                <a:solidFill>
                  <a:schemeClr val="tx1"/>
                </a:solidFill>
                <a:latin typeface="Garamond" panose="02020404030301010803" pitchFamily="18" charset="0"/>
                <a:ea typeface="+mn-ea"/>
                <a:cs typeface="+mn-cs"/>
              </a:rPr>
              <a:t>Internet Of Things</a:t>
            </a:r>
          </a:p>
          <a:p>
            <a:pPr marL="342900" indent="-228600">
              <a:lnSpc>
                <a:spcPct val="90000"/>
              </a:lnSpc>
              <a:spcAft>
                <a:spcPts val="600"/>
              </a:spcAft>
              <a:buFont typeface="Arial" panose="020B0604020202020204" pitchFamily="34" charset="0"/>
              <a:buChar char="•"/>
            </a:pPr>
            <a:r>
              <a:rPr lang="en-US" sz="2400" kern="1200" dirty="0">
                <a:solidFill>
                  <a:schemeClr val="tx1"/>
                </a:solidFill>
                <a:latin typeface="Garamond" panose="02020404030301010803" pitchFamily="18" charset="0"/>
                <a:ea typeface="+mn-ea"/>
                <a:cs typeface="+mn-cs"/>
              </a:rPr>
              <a:t>Mobile And Web Applications</a:t>
            </a:r>
          </a:p>
          <a:p>
            <a:pPr marL="342900" indent="-228600">
              <a:lnSpc>
                <a:spcPct val="90000"/>
              </a:lnSpc>
              <a:spcAft>
                <a:spcPts val="600"/>
              </a:spcAft>
              <a:buFont typeface="Arial" panose="020B0604020202020204" pitchFamily="34" charset="0"/>
              <a:buChar char="•"/>
            </a:pPr>
            <a:r>
              <a:rPr lang="en-US" sz="2400" kern="1200" dirty="0">
                <a:solidFill>
                  <a:schemeClr val="tx1"/>
                </a:solidFill>
                <a:latin typeface="Garamond" panose="02020404030301010803" pitchFamily="18" charset="0"/>
                <a:ea typeface="+mn-ea"/>
                <a:cs typeface="+mn-cs"/>
              </a:rPr>
              <a:t>Cloud Computing</a:t>
            </a:r>
          </a:p>
          <a:p>
            <a:pPr marL="342900" indent="-228600">
              <a:lnSpc>
                <a:spcPct val="90000"/>
              </a:lnSpc>
              <a:spcAft>
                <a:spcPts val="600"/>
              </a:spcAft>
              <a:buFont typeface="Arial" panose="020B0604020202020204" pitchFamily="34" charset="0"/>
              <a:buChar char="•"/>
            </a:pPr>
            <a:r>
              <a:rPr lang="en-US" sz="2400" kern="1200" dirty="0">
                <a:solidFill>
                  <a:schemeClr val="tx1"/>
                </a:solidFill>
                <a:latin typeface="Garamond" panose="02020404030301010803" pitchFamily="18" charset="0"/>
                <a:ea typeface="+mn-ea"/>
                <a:cs typeface="+mn-cs"/>
              </a:rPr>
              <a:t>Edge AI</a:t>
            </a:r>
          </a:p>
        </p:txBody>
      </p:sp>
      <p:cxnSp>
        <p:nvCxnSpPr>
          <p:cNvPr id="178" name="Straight Connector 17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57300" y="9727969"/>
            <a:ext cx="157734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1" name="Google Shape;141;p3">
            <a:extLst>
              <a:ext uri="{FF2B5EF4-FFF2-40B4-BE49-F238E27FC236}">
                <a16:creationId xmlns:a16="http://schemas.microsoft.com/office/drawing/2014/main" id="{D42E0356-1956-7482-5E58-CCB60964F637}"/>
              </a:ext>
            </a:extLst>
          </p:cNvPr>
          <p:cNvCxnSpPr/>
          <p:nvPr/>
        </p:nvCxnSpPr>
        <p:spPr>
          <a:xfrm>
            <a:off x="1166399" y="1028700"/>
            <a:ext cx="687324" cy="0"/>
          </a:xfrm>
          <a:prstGeom prst="straightConnector1">
            <a:avLst/>
          </a:prstGeom>
          <a:noFill/>
          <a:ln w="76200" cap="flat" cmpd="sng">
            <a:solidFill>
              <a:srgbClr val="000000"/>
            </a:solidFill>
            <a:prstDash val="solid"/>
            <a:round/>
            <a:headEnd type="none" w="sm" len="sm"/>
            <a:tailEnd type="none" w="sm" len="sm"/>
          </a:ln>
        </p:spPr>
      </p:cxnSp>
    </p:spTree>
    <p:extLst>
      <p:ext uri="{BB962C8B-B14F-4D97-AF65-F5344CB8AC3E}">
        <p14:creationId xmlns:p14="http://schemas.microsoft.com/office/powerpoint/2010/main" val="2685135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cxnSp>
        <p:nvCxnSpPr>
          <p:cNvPr id="238" name="Google Shape;238;p13"/>
          <p:cNvCxnSpPr/>
          <p:nvPr/>
        </p:nvCxnSpPr>
        <p:spPr>
          <a:xfrm>
            <a:off x="1166399" y="1028700"/>
            <a:ext cx="687324" cy="0"/>
          </a:xfrm>
          <a:prstGeom prst="straightConnector1">
            <a:avLst/>
          </a:prstGeom>
          <a:noFill/>
          <a:ln w="76200" cap="flat" cmpd="sng">
            <a:solidFill>
              <a:srgbClr val="000000"/>
            </a:solidFill>
            <a:prstDash val="solid"/>
            <a:round/>
            <a:headEnd type="none" w="sm" len="sm"/>
            <a:tailEnd type="none" w="sm" len="sm"/>
          </a:ln>
        </p:spPr>
      </p:cxnSp>
      <p:sp>
        <p:nvSpPr>
          <p:cNvPr id="239" name="Google Shape;239;p13"/>
          <p:cNvSpPr txBox="1"/>
          <p:nvPr/>
        </p:nvSpPr>
        <p:spPr>
          <a:xfrm>
            <a:off x="1166399" y="1233825"/>
            <a:ext cx="14678359" cy="1085215"/>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6399" b="0" i="0" u="none" strike="noStrike" cap="none">
                <a:solidFill>
                  <a:srgbClr val="000000"/>
                </a:solidFill>
                <a:latin typeface="DM Serif Display"/>
                <a:ea typeface="DM Serif Display"/>
                <a:cs typeface="DM Serif Display"/>
                <a:sym typeface="DM Serif Display"/>
              </a:rPr>
              <a:t>Possible Solutions</a:t>
            </a:r>
            <a:endParaRPr/>
          </a:p>
        </p:txBody>
      </p:sp>
      <p:sp>
        <p:nvSpPr>
          <p:cNvPr id="240" name="Google Shape;240;p13"/>
          <p:cNvSpPr txBox="1"/>
          <p:nvPr/>
        </p:nvSpPr>
        <p:spPr>
          <a:xfrm>
            <a:off x="1028700" y="2547640"/>
            <a:ext cx="16230600" cy="4443730"/>
          </a:xfrm>
          <a:prstGeom prst="rect">
            <a:avLst/>
          </a:prstGeom>
          <a:noFill/>
          <a:ln>
            <a:noFill/>
          </a:ln>
        </p:spPr>
        <p:txBody>
          <a:bodyPr spcFirstLastPara="1" wrap="square" lIns="0" tIns="0" rIns="0" bIns="0" anchor="t" anchorCtr="0">
            <a:spAutoFit/>
          </a:bodyPr>
          <a:lstStyle/>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Robotics</a:t>
            </a:r>
            <a:endParaRPr dirty="0"/>
          </a:p>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Accessibility and assistive technologies</a:t>
            </a:r>
            <a:endParaRPr dirty="0"/>
          </a:p>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Financial inclusion</a:t>
            </a:r>
            <a:endParaRPr dirty="0"/>
          </a:p>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Automatic Speech Recognition (ASR)</a:t>
            </a:r>
            <a:endParaRPr dirty="0"/>
          </a:p>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Education and literacy</a:t>
            </a:r>
            <a:endParaRPr dirty="0"/>
          </a:p>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Health and public service</a:t>
            </a:r>
            <a:endParaRPr dirty="0"/>
          </a:p>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Telecommunications</a:t>
            </a:r>
            <a:endParaRPr dirty="0"/>
          </a:p>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Agentic AI</a:t>
            </a:r>
            <a:endParaRPr dirty="0"/>
          </a:p>
          <a:p>
            <a:pPr marL="0" marR="0" lvl="0" indent="0" algn="l" rtl="0">
              <a:lnSpc>
                <a:spcPct val="140014"/>
              </a:lnSpc>
              <a:spcBef>
                <a:spcPts val="0"/>
              </a:spcBef>
              <a:spcAft>
                <a:spcPts val="0"/>
              </a:spcAft>
              <a:buNone/>
            </a:pPr>
            <a:endParaRPr sz="2799" b="0" i="0" u="none" strike="noStrike" cap="none" dirty="0">
              <a:solidFill>
                <a:srgbClr val="000000"/>
              </a:solidFill>
              <a:latin typeface="Garamond"/>
              <a:ea typeface="Garamond"/>
              <a:cs typeface="Garamond"/>
              <a:sym typeface="Garamon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a:extLst>
            <a:ext uri="{FF2B5EF4-FFF2-40B4-BE49-F238E27FC236}">
              <a16:creationId xmlns:a16="http://schemas.microsoft.com/office/drawing/2014/main" id="{821185C9-4FD6-2236-1A24-8C9812E23A02}"/>
            </a:ext>
          </a:extLst>
        </p:cNvPr>
        <p:cNvGrpSpPr/>
        <p:nvPr/>
      </p:nvGrpSpPr>
      <p:grpSpPr>
        <a:xfrm>
          <a:off x="0" y="0"/>
          <a:ext cx="0" cy="0"/>
          <a:chOff x="0" y="0"/>
          <a:chExt cx="0" cy="0"/>
        </a:xfrm>
      </p:grpSpPr>
      <p:sp>
        <p:nvSpPr>
          <p:cNvPr id="140" name="Google Shape;140;p3">
            <a:extLst>
              <a:ext uri="{FF2B5EF4-FFF2-40B4-BE49-F238E27FC236}">
                <a16:creationId xmlns:a16="http://schemas.microsoft.com/office/drawing/2014/main" id="{DA64AD2D-9927-11E5-61D5-1C8794CE76C9}"/>
              </a:ext>
            </a:extLst>
          </p:cNvPr>
          <p:cNvSpPr txBox="1"/>
          <p:nvPr/>
        </p:nvSpPr>
        <p:spPr>
          <a:xfrm>
            <a:off x="2362151" y="311325"/>
            <a:ext cx="15626909" cy="1163395"/>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5400" b="0" i="0" u="none" strike="noStrike" cap="none" dirty="0">
                <a:solidFill>
                  <a:srgbClr val="000000"/>
                </a:solidFill>
                <a:latin typeface="DM Serif Display"/>
                <a:ea typeface="DM Serif Display"/>
                <a:cs typeface="DM Serif Display"/>
                <a:sym typeface="DM Serif Display"/>
              </a:rPr>
              <a:t>A Simple Ideation Process</a:t>
            </a:r>
          </a:p>
        </p:txBody>
      </p:sp>
      <p:cxnSp>
        <p:nvCxnSpPr>
          <p:cNvPr id="141" name="Google Shape;141;p3">
            <a:extLst>
              <a:ext uri="{FF2B5EF4-FFF2-40B4-BE49-F238E27FC236}">
                <a16:creationId xmlns:a16="http://schemas.microsoft.com/office/drawing/2014/main" id="{CF300D5C-0375-DF08-BA31-DFA227297415}"/>
              </a:ext>
            </a:extLst>
          </p:cNvPr>
          <p:cNvCxnSpPr/>
          <p:nvPr/>
        </p:nvCxnSpPr>
        <p:spPr>
          <a:xfrm>
            <a:off x="1166399" y="1028700"/>
            <a:ext cx="687324" cy="0"/>
          </a:xfrm>
          <a:prstGeom prst="straightConnector1">
            <a:avLst/>
          </a:prstGeom>
          <a:noFill/>
          <a:ln w="76200" cap="flat" cmpd="sng">
            <a:solidFill>
              <a:srgbClr val="000000"/>
            </a:solidFill>
            <a:prstDash val="solid"/>
            <a:round/>
            <a:headEnd type="none" w="sm" len="sm"/>
            <a:tailEnd type="none" w="sm" len="sm"/>
          </a:ln>
        </p:spPr>
      </p:cxnSp>
      <p:sp>
        <p:nvSpPr>
          <p:cNvPr id="6" name="TextBox 5">
            <a:extLst>
              <a:ext uri="{FF2B5EF4-FFF2-40B4-BE49-F238E27FC236}">
                <a16:creationId xmlns:a16="http://schemas.microsoft.com/office/drawing/2014/main" id="{268ECB56-0C2E-2F69-266A-8B83E8EE3156}"/>
              </a:ext>
            </a:extLst>
          </p:cNvPr>
          <p:cNvSpPr txBox="1"/>
          <p:nvPr/>
        </p:nvSpPr>
        <p:spPr>
          <a:xfrm>
            <a:off x="1166398" y="2057153"/>
            <a:ext cx="15626909" cy="5693866"/>
          </a:xfrm>
          <a:prstGeom prst="rect">
            <a:avLst/>
          </a:prstGeom>
          <a:noFill/>
        </p:spPr>
        <p:txBody>
          <a:bodyPr wrap="square">
            <a:spAutoFit/>
          </a:bodyPr>
          <a:lstStyle/>
          <a:p>
            <a:pPr marL="514350" indent="-514350" algn="just">
              <a:buFont typeface="+mj-lt"/>
              <a:buAutoNum type="arabicPeriod"/>
            </a:pPr>
            <a:r>
              <a:rPr lang="en-US" sz="2800" b="1" dirty="0">
                <a:latin typeface="Garamond" panose="02020404030301010803" pitchFamily="18" charset="0"/>
              </a:rPr>
              <a:t>Identify the user - </a:t>
            </a:r>
            <a:r>
              <a:rPr lang="en-US" sz="2800" dirty="0">
                <a:latin typeface="Garamond" panose="02020404030301010803" pitchFamily="18" charset="0"/>
              </a:rPr>
              <a:t>Choose a specific group and understand the barriers they face.</a:t>
            </a:r>
          </a:p>
          <a:p>
            <a:pPr marL="514350" indent="-514350" algn="just">
              <a:buFont typeface="+mj-lt"/>
              <a:buAutoNum type="arabicPeriod"/>
            </a:pPr>
            <a:r>
              <a:rPr lang="en-US" sz="2800" b="1" dirty="0">
                <a:latin typeface="Garamond" panose="02020404030301010803" pitchFamily="18" charset="0"/>
              </a:rPr>
              <a:t>Define the problem - </a:t>
            </a:r>
            <a:r>
              <a:rPr lang="en-US" sz="2800" dirty="0">
                <a:latin typeface="Garamond" panose="02020404030301010803" pitchFamily="18" charset="0"/>
              </a:rPr>
              <a:t>State the problem in one clear sentence and explain why existing solutions are inadequate.</a:t>
            </a:r>
          </a:p>
          <a:p>
            <a:pPr marL="514350" indent="-514350" algn="just">
              <a:buFont typeface="+mj-lt"/>
              <a:buAutoNum type="arabicPeriod"/>
            </a:pPr>
            <a:r>
              <a:rPr lang="en-US" sz="2800" b="1" dirty="0">
                <a:latin typeface="Garamond" panose="02020404030301010803" pitchFamily="18" charset="0"/>
              </a:rPr>
              <a:t>Validate the need - </a:t>
            </a:r>
            <a:r>
              <a:rPr lang="en-US" sz="2800" dirty="0">
                <a:latin typeface="Garamond" panose="02020404030301010803" pitchFamily="18" charset="0"/>
              </a:rPr>
              <a:t>Speak with potential users, disability organizations, service providers or domain experts.</a:t>
            </a:r>
          </a:p>
          <a:p>
            <a:pPr marL="514350" indent="-514350" algn="just">
              <a:buFont typeface="+mj-lt"/>
              <a:buAutoNum type="arabicPeriod"/>
            </a:pPr>
            <a:r>
              <a:rPr lang="en-US" sz="2800" b="1" dirty="0">
                <a:latin typeface="Garamond" panose="02020404030301010803" pitchFamily="18" charset="0"/>
              </a:rPr>
              <a:t>Design inclusively - </a:t>
            </a:r>
            <a:r>
              <a:rPr lang="en-US" sz="2800" dirty="0">
                <a:latin typeface="Garamond" panose="02020404030301010803" pitchFamily="18" charset="0"/>
              </a:rPr>
              <a:t>Decide how the solution will support different abilities, literacy levels, devices and languages.</a:t>
            </a:r>
          </a:p>
          <a:p>
            <a:pPr marL="514350" indent="-514350" algn="just">
              <a:buFont typeface="+mj-lt"/>
              <a:buAutoNum type="arabicPeriod"/>
            </a:pPr>
            <a:r>
              <a:rPr lang="en-US" sz="2800" b="1" dirty="0">
                <a:latin typeface="Garamond" panose="02020404030301010803" pitchFamily="18" charset="0"/>
              </a:rPr>
              <a:t>Build the minimum viable solution - </a:t>
            </a:r>
            <a:r>
              <a:rPr lang="en-US" sz="2800" dirty="0">
                <a:latin typeface="Garamond" panose="02020404030301010803" pitchFamily="18" charset="0"/>
              </a:rPr>
              <a:t>Develop the smallest functional prototype that demonstrates the core value.</a:t>
            </a:r>
          </a:p>
          <a:p>
            <a:pPr marL="514350" indent="-514350" algn="just">
              <a:buFont typeface="+mj-lt"/>
              <a:buAutoNum type="arabicPeriod"/>
            </a:pPr>
            <a:r>
              <a:rPr lang="en-US" sz="2800" b="1" dirty="0">
                <a:latin typeface="Garamond" panose="02020404030301010803" pitchFamily="18" charset="0"/>
              </a:rPr>
              <a:t>Test and improve </a:t>
            </a:r>
            <a:r>
              <a:rPr lang="en-US" sz="2800" dirty="0">
                <a:latin typeface="Garamond" panose="02020404030301010803" pitchFamily="18" charset="0"/>
              </a:rPr>
              <a:t>- Observe users interacting with the prototype and respond to the problems they encounter.</a:t>
            </a:r>
          </a:p>
          <a:p>
            <a:pPr marL="514350" indent="-514350" algn="just">
              <a:buFont typeface="+mj-lt"/>
              <a:buAutoNum type="arabicPeriod"/>
            </a:pPr>
            <a:r>
              <a:rPr lang="en-US" sz="2800" b="1" dirty="0">
                <a:latin typeface="Garamond" panose="02020404030301010803" pitchFamily="18" charset="0"/>
              </a:rPr>
              <a:t>Plan for sustainability </a:t>
            </a:r>
            <a:r>
              <a:rPr lang="en-US" sz="2800" dirty="0">
                <a:latin typeface="Garamond" panose="02020404030301010803" pitchFamily="18" charset="0"/>
              </a:rPr>
              <a:t>- Explain who will operate, maintain, fund or adopt the solution after the hackathon.</a:t>
            </a:r>
          </a:p>
        </p:txBody>
      </p:sp>
      <p:graphicFrame>
        <p:nvGraphicFramePr>
          <p:cNvPr id="7" name="Table 6">
            <a:extLst>
              <a:ext uri="{FF2B5EF4-FFF2-40B4-BE49-F238E27FC236}">
                <a16:creationId xmlns:a16="http://schemas.microsoft.com/office/drawing/2014/main" id="{2BD49149-F934-BC23-083C-6EDA2F5DE7F0}"/>
              </a:ext>
            </a:extLst>
          </p:cNvPr>
          <p:cNvGraphicFramePr>
            <a:graphicFrameLocks noGrp="1"/>
          </p:cNvGraphicFramePr>
          <p:nvPr>
            <p:extLst>
              <p:ext uri="{D42A27DB-BD31-4B8C-83A1-F6EECF244321}">
                <p14:modId xmlns:p14="http://schemas.microsoft.com/office/powerpoint/2010/main" val="2675619652"/>
              </p:ext>
            </p:extLst>
          </p:nvPr>
        </p:nvGraphicFramePr>
        <p:xfrm>
          <a:off x="2015088" y="8229847"/>
          <a:ext cx="14939584" cy="1576261"/>
        </p:xfrm>
        <a:graphic>
          <a:graphicData uri="http://schemas.openxmlformats.org/drawingml/2006/table">
            <a:tbl>
              <a:tblPr firstRow="1" firstCol="1" bandRow="1">
                <a:tableStyleId>{5C22544A-7EE6-4342-B048-85BDC9FD1C3A}</a:tableStyleId>
              </a:tblPr>
              <a:tblGrid>
                <a:gridCol w="14939584">
                  <a:extLst>
                    <a:ext uri="{9D8B030D-6E8A-4147-A177-3AD203B41FA5}">
                      <a16:colId xmlns:a16="http://schemas.microsoft.com/office/drawing/2014/main" val="1160538353"/>
                    </a:ext>
                  </a:extLst>
                </a:gridCol>
              </a:tblGrid>
              <a:tr h="0">
                <a:tc>
                  <a:txBody>
                    <a:bodyPr/>
                    <a:lstStyle/>
                    <a:p>
                      <a:pPr marL="0" marR="0" algn="ctr">
                        <a:lnSpc>
                          <a:spcPct val="115000"/>
                        </a:lnSpc>
                        <a:spcBef>
                          <a:spcPts val="1000"/>
                        </a:spcBef>
                        <a:spcAft>
                          <a:spcPts val="1000"/>
                        </a:spcAft>
                        <a:buNone/>
                      </a:pPr>
                      <a:r>
                        <a:rPr lang="en-US" sz="2800" dirty="0">
                          <a:solidFill>
                            <a:schemeClr val="tx1"/>
                          </a:solidFill>
                          <a:effectLst/>
                          <a:latin typeface="Garamond" panose="02020404030301010803" pitchFamily="18" charset="0"/>
                        </a:rPr>
                        <a:t>DO NOT START WITH THE TECHNOLOGY.</a:t>
                      </a:r>
                    </a:p>
                    <a:p>
                      <a:pPr marL="0" marR="0" algn="ctr">
                        <a:lnSpc>
                          <a:spcPct val="115000"/>
                        </a:lnSpc>
                        <a:spcAft>
                          <a:spcPts val="1000"/>
                        </a:spcAft>
                        <a:buNone/>
                      </a:pPr>
                      <a:r>
                        <a:rPr lang="en-US" sz="2800" dirty="0">
                          <a:solidFill>
                            <a:schemeClr val="tx1"/>
                          </a:solidFill>
                          <a:effectLst/>
                          <a:latin typeface="Garamond" panose="02020404030301010803" pitchFamily="18" charset="0"/>
                        </a:rPr>
                        <a:t>Start with a person, a barrier and a real need. Then select the technology that can solve it effectively.</a:t>
                      </a:r>
                      <a:endParaRPr lang="en-US" sz="2800" dirty="0">
                        <a:solidFill>
                          <a:schemeClr val="tx1"/>
                        </a:solidFill>
                        <a:effectLst/>
                        <a:latin typeface="Garamond" panose="02020404030301010803"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539073335"/>
                  </a:ext>
                </a:extLst>
              </a:tr>
            </a:tbl>
          </a:graphicData>
        </a:graphic>
      </p:graphicFrame>
    </p:spTree>
    <p:extLst>
      <p:ext uri="{BB962C8B-B14F-4D97-AF65-F5344CB8AC3E}">
        <p14:creationId xmlns:p14="http://schemas.microsoft.com/office/powerpoint/2010/main" val="3399672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60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3510661" y="3999274"/>
            <a:ext cx="8790076" cy="791568"/>
            <a:chOff x="6081624" y="1998368"/>
            <a:chExt cx="5613457" cy="782175"/>
          </a:xfrm>
          <a:solidFill>
            <a:schemeClr val="accent4"/>
          </a:solidFill>
        </p:grpSpPr>
        <p:sp>
          <p:nvSpPr>
            <p:cNvPr id="21" name="Rectangle 2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292" y="1384378"/>
            <a:ext cx="16667593" cy="8191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FC0325-0A32-B812-8866-01B24665100A}"/>
              </a:ext>
            </a:extLst>
          </p:cNvPr>
          <p:cNvSpPr>
            <a:spLocks noGrp="1"/>
          </p:cNvSpPr>
          <p:nvPr>
            <p:ph type="ctrTitle"/>
          </p:nvPr>
        </p:nvSpPr>
        <p:spPr>
          <a:xfrm>
            <a:off x="1756685" y="372125"/>
            <a:ext cx="14774627" cy="1012253"/>
          </a:xfrm>
        </p:spPr>
        <p:txBody>
          <a:bodyPr vert="horz" lIns="91440" tIns="45720" rIns="91440" bIns="45720" rtlCol="0" anchor="b">
            <a:normAutofit/>
          </a:bodyPr>
          <a:lstStyle/>
          <a:p>
            <a:pPr algn="l">
              <a:lnSpc>
                <a:spcPct val="90000"/>
              </a:lnSpc>
              <a:spcBef>
                <a:spcPct val="0"/>
              </a:spcBef>
            </a:pPr>
            <a:r>
              <a:rPr lang="en-US" sz="6000" kern="1200" dirty="0">
                <a:solidFill>
                  <a:schemeClr val="tx1"/>
                </a:solidFill>
                <a:latin typeface="Garamond" panose="02020404030301010803" pitchFamily="18" charset="0"/>
                <a:ea typeface="+mj-ea"/>
                <a:cs typeface="+mj-cs"/>
              </a:rPr>
              <a:t>Abstract Template</a:t>
            </a:r>
          </a:p>
        </p:txBody>
      </p:sp>
      <p:sp>
        <p:nvSpPr>
          <p:cNvPr id="3" name="Subtitle 2">
            <a:extLst>
              <a:ext uri="{FF2B5EF4-FFF2-40B4-BE49-F238E27FC236}">
                <a16:creationId xmlns:a16="http://schemas.microsoft.com/office/drawing/2014/main" id="{7B9693AC-8BCD-70D7-E2CF-0023062BDBE3}"/>
              </a:ext>
            </a:extLst>
          </p:cNvPr>
          <p:cNvSpPr>
            <a:spLocks noGrp="1"/>
          </p:cNvSpPr>
          <p:nvPr>
            <p:ph type="subTitle" idx="1"/>
          </p:nvPr>
        </p:nvSpPr>
        <p:spPr>
          <a:xfrm>
            <a:off x="1659899" y="1545771"/>
            <a:ext cx="15758809" cy="8030485"/>
          </a:xfrm>
        </p:spPr>
        <p:txBody>
          <a:bodyPr vert="horz" lIns="91440" tIns="45720" rIns="91440" bIns="45720" rtlCol="0" anchor="t">
            <a:noAutofit/>
          </a:bodyPr>
          <a:lstStyle/>
          <a:p>
            <a:pPr marL="368300" indent="-228600" algn="l">
              <a:lnSpc>
                <a:spcPct val="90000"/>
              </a:lnSpc>
              <a:buFont typeface="Arial" panose="020B0604020202020204" pitchFamily="34" charset="0"/>
              <a:buChar char="•"/>
            </a:pPr>
            <a:r>
              <a:rPr lang="en-US" sz="2700" b="1" kern="1200" dirty="0">
                <a:solidFill>
                  <a:schemeClr val="tx1"/>
                </a:solidFill>
                <a:latin typeface="Garamond" panose="02020404030301010803" pitchFamily="18" charset="0"/>
                <a:ea typeface="+mn-ea"/>
                <a:cs typeface="+mn-cs"/>
              </a:rPr>
              <a:t>Project Details: Project Title; Target User Group; Target Ghanaian Language (if any) </a:t>
            </a:r>
          </a:p>
          <a:p>
            <a:pPr marL="368300" lvl="0" indent="-228600" algn="l">
              <a:lnSpc>
                <a:spcPct val="90000"/>
              </a:lnSpc>
              <a:buFont typeface="Arial" panose="020B0604020202020204" pitchFamily="34" charset="0"/>
              <a:buChar char="•"/>
            </a:pPr>
            <a:r>
              <a:rPr lang="en-US" sz="2700" b="1" kern="1200" dirty="0">
                <a:solidFill>
                  <a:schemeClr val="tx1"/>
                </a:solidFill>
                <a:latin typeface="Garamond" panose="02020404030301010803" pitchFamily="18" charset="0"/>
                <a:ea typeface="+mn-ea"/>
                <a:cs typeface="+mn-cs"/>
              </a:rPr>
              <a:t>Problem and Relevance: </a:t>
            </a:r>
            <a:r>
              <a:rPr lang="en-US" sz="2700" kern="1200" dirty="0">
                <a:solidFill>
                  <a:schemeClr val="tx1"/>
                </a:solidFill>
                <a:latin typeface="Garamond" panose="02020404030301010803" pitchFamily="18" charset="0"/>
                <a:ea typeface="+mn-ea"/>
                <a:cs typeface="+mn-cs"/>
              </a:rPr>
              <a:t>Clearly describe the specific communication, accessibility, disability, or inclusion problem your project addresses. Identify who experiences the problem and provide relevant evidence, observations, or user insights that demonstrate why the problem is important.</a:t>
            </a:r>
          </a:p>
          <a:p>
            <a:pPr marL="368300" lvl="0" indent="-228600" algn="l">
              <a:lnSpc>
                <a:spcPct val="90000"/>
              </a:lnSpc>
              <a:buFont typeface="Arial" panose="020B0604020202020204" pitchFamily="34" charset="0"/>
              <a:buChar char="•"/>
            </a:pPr>
            <a:r>
              <a:rPr lang="en-US" sz="2700" b="1" kern="1200" dirty="0">
                <a:solidFill>
                  <a:schemeClr val="tx1"/>
                </a:solidFill>
                <a:latin typeface="Garamond" panose="02020404030301010803" pitchFamily="18" charset="0"/>
                <a:ea typeface="+mn-ea"/>
                <a:cs typeface="+mn-cs"/>
              </a:rPr>
              <a:t>Proposed Solution: </a:t>
            </a:r>
            <a:r>
              <a:rPr lang="en-US" sz="2700" kern="1200" dirty="0">
                <a:solidFill>
                  <a:schemeClr val="tx1"/>
                </a:solidFill>
                <a:latin typeface="Garamond" panose="02020404030301010803" pitchFamily="18" charset="0"/>
                <a:ea typeface="+mn-ea"/>
                <a:cs typeface="+mn-cs"/>
              </a:rPr>
              <a:t>Provide a concise overview of the digital solution you propose to develop. Explain what the solution will do, how it will work at a high level, and how it addresses the identified problem.</a:t>
            </a:r>
          </a:p>
          <a:p>
            <a:pPr marL="368300" lvl="0" indent="-228600" algn="l">
              <a:lnSpc>
                <a:spcPct val="90000"/>
              </a:lnSpc>
              <a:buFont typeface="Arial" panose="020B0604020202020204" pitchFamily="34" charset="0"/>
              <a:buChar char="•"/>
            </a:pPr>
            <a:r>
              <a:rPr lang="en-US" sz="2700" b="1" kern="1200" dirty="0">
                <a:solidFill>
                  <a:schemeClr val="tx1"/>
                </a:solidFill>
                <a:latin typeface="Garamond" panose="02020404030301010803" pitchFamily="18" charset="0"/>
                <a:ea typeface="+mn-ea"/>
                <a:cs typeface="+mn-cs"/>
              </a:rPr>
              <a:t>Technical Fit and Feasibility: </a:t>
            </a:r>
            <a:r>
              <a:rPr lang="en-US" sz="2700" kern="1200" dirty="0">
                <a:solidFill>
                  <a:schemeClr val="tx1"/>
                </a:solidFill>
                <a:latin typeface="Garamond" panose="02020404030301010803" pitchFamily="18" charset="0"/>
                <a:ea typeface="+mn-ea"/>
                <a:cs typeface="+mn-cs"/>
              </a:rPr>
              <a:t>Identify the main technology or technologies you propose to use, such as ASR, TTS, NLP, LLMs/Generative AI, computer vision, agentic AI, robotics, or other relevant technologies. Explain briefly why the proposed technology is appropriate for the problem and the solution you intend to build. Describe what you realistically expect to develop or demonstrate during the hackathon. Your response should show that the proposed approach is technically plausible and achievable as a functional prototype within the hackathon period.</a:t>
            </a:r>
          </a:p>
          <a:p>
            <a:pPr marL="368300" lvl="0" indent="-228600" algn="l">
              <a:lnSpc>
                <a:spcPct val="90000"/>
              </a:lnSpc>
              <a:buFont typeface="Arial" panose="020B0604020202020204" pitchFamily="34" charset="0"/>
              <a:buChar char="•"/>
            </a:pPr>
            <a:r>
              <a:rPr lang="en-US" sz="2700" b="1" kern="1200" dirty="0">
                <a:solidFill>
                  <a:schemeClr val="tx1"/>
                </a:solidFill>
                <a:latin typeface="Garamond" panose="02020404030301010803" pitchFamily="18" charset="0"/>
                <a:ea typeface="+mn-ea"/>
                <a:cs typeface="+mn-cs"/>
              </a:rPr>
              <a:t>Accessibility, Language and Local Fit: </a:t>
            </a:r>
            <a:r>
              <a:rPr lang="en-US" sz="2700" kern="1200" dirty="0">
                <a:solidFill>
                  <a:schemeClr val="tx1"/>
                </a:solidFill>
                <a:latin typeface="Garamond" panose="02020404030301010803" pitchFamily="18" charset="0"/>
                <a:ea typeface="+mn-ea"/>
                <a:cs typeface="+mn-cs"/>
              </a:rPr>
              <a:t>Explain how the solution will be accessible to the intended users, particularly persons with disabilities and/or people with low digital literacy. Describe how Ghanaian language(s), communication practices, cultural considerations, and local operating conditions will be incorporated into the design.</a:t>
            </a:r>
          </a:p>
          <a:p>
            <a:pPr marL="368300" lvl="0" indent="-228600" algn="l">
              <a:lnSpc>
                <a:spcPct val="90000"/>
              </a:lnSpc>
              <a:buFont typeface="Arial" panose="020B0604020202020204" pitchFamily="34" charset="0"/>
              <a:buChar char="•"/>
            </a:pPr>
            <a:r>
              <a:rPr lang="en-US" sz="2700" b="1" kern="1200" dirty="0">
                <a:solidFill>
                  <a:schemeClr val="tx1"/>
                </a:solidFill>
                <a:latin typeface="Garamond" panose="02020404030301010803" pitchFamily="18" charset="0"/>
                <a:ea typeface="+mn-ea"/>
                <a:cs typeface="+mn-cs"/>
              </a:rPr>
              <a:t>Adoption, Scalability and Potential Impact: </a:t>
            </a:r>
            <a:r>
              <a:rPr lang="en-US" sz="2700" kern="1200" dirty="0">
                <a:solidFill>
                  <a:schemeClr val="tx1"/>
                </a:solidFill>
                <a:latin typeface="Garamond" panose="02020404030301010803" pitchFamily="18" charset="0"/>
                <a:ea typeface="+mn-ea"/>
                <a:cs typeface="+mn-cs"/>
              </a:rPr>
              <a:t>Explain why intended users would find the solution useful, trustworthy, and worth continuing to use. Describe how the solution could later scale to other Ghanaian languages, communities, regions, or user groups. State the measurable benefits or outcomes the solution could produce for users, communities, organizations, or service providers.</a:t>
            </a:r>
          </a:p>
        </p:txBody>
      </p:sp>
    </p:spTree>
    <p:extLst>
      <p:ext uri="{BB962C8B-B14F-4D97-AF65-F5344CB8AC3E}">
        <p14:creationId xmlns:p14="http://schemas.microsoft.com/office/powerpoint/2010/main" val="272236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FCA2118-59A2-4310-A4B2-F2CBA821E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410738"/>
            <a:ext cx="18288000" cy="2886499"/>
          </a:xfrm>
          <a:custGeom>
            <a:avLst/>
            <a:gdLst>
              <a:gd name="connsiteX0" fmla="*/ 6189199 w 12192000"/>
              <a:gd name="connsiteY0" fmla="*/ 588 h 1924333"/>
              <a:gd name="connsiteX1" fmla="*/ 6207079 w 12192000"/>
              <a:gd name="connsiteY1" fmla="*/ 2850 h 1924333"/>
              <a:gd name="connsiteX2" fmla="*/ 6285610 w 12192000"/>
              <a:gd name="connsiteY2" fmla="*/ 18131 h 1924333"/>
              <a:gd name="connsiteX3" fmla="*/ 6378008 w 12192000"/>
              <a:gd name="connsiteY3" fmla="*/ 24625 h 1924333"/>
              <a:gd name="connsiteX4" fmla="*/ 6466340 w 12192000"/>
              <a:gd name="connsiteY4" fmla="*/ 21366 h 1924333"/>
              <a:gd name="connsiteX5" fmla="*/ 6553334 w 12192000"/>
              <a:gd name="connsiteY5" fmla="*/ 35307 h 1924333"/>
              <a:gd name="connsiteX6" fmla="*/ 6626068 w 12192000"/>
              <a:gd name="connsiteY6" fmla="*/ 58045 h 1924333"/>
              <a:gd name="connsiteX7" fmla="*/ 6692303 w 12192000"/>
              <a:gd name="connsiteY7" fmla="*/ 91487 h 1924333"/>
              <a:gd name="connsiteX8" fmla="*/ 6733670 w 12192000"/>
              <a:gd name="connsiteY8" fmla="*/ 118130 h 1924333"/>
              <a:gd name="connsiteX9" fmla="*/ 6798016 w 12192000"/>
              <a:gd name="connsiteY9" fmla="*/ 112271 h 1924333"/>
              <a:gd name="connsiteX10" fmla="*/ 6801081 w 12192000"/>
              <a:gd name="connsiteY10" fmla="*/ 114963 h 1924333"/>
              <a:gd name="connsiteX11" fmla="*/ 6819351 w 12192000"/>
              <a:gd name="connsiteY11" fmla="*/ 128825 h 1924333"/>
              <a:gd name="connsiteX12" fmla="*/ 6852732 w 12192000"/>
              <a:gd name="connsiteY12" fmla="*/ 123321 h 1924333"/>
              <a:gd name="connsiteX13" fmla="*/ 6865247 w 12192000"/>
              <a:gd name="connsiteY13" fmla="*/ 128836 h 1924333"/>
              <a:gd name="connsiteX14" fmla="*/ 6905517 w 12192000"/>
              <a:gd name="connsiteY14" fmla="*/ 129265 h 1924333"/>
              <a:gd name="connsiteX15" fmla="*/ 6950286 w 12192000"/>
              <a:gd name="connsiteY15" fmla="*/ 150104 h 1924333"/>
              <a:gd name="connsiteX16" fmla="*/ 7003442 w 12192000"/>
              <a:gd name="connsiteY16" fmla="*/ 136136 h 1924333"/>
              <a:gd name="connsiteX17" fmla="*/ 7160047 w 12192000"/>
              <a:gd name="connsiteY17" fmla="*/ 166721 h 1924333"/>
              <a:gd name="connsiteX18" fmla="*/ 7325604 w 12192000"/>
              <a:gd name="connsiteY18" fmla="*/ 215867 h 1924333"/>
              <a:gd name="connsiteX19" fmla="*/ 7540522 w 12192000"/>
              <a:gd name="connsiteY19" fmla="*/ 239374 h 1924333"/>
              <a:gd name="connsiteX20" fmla="*/ 7612071 w 12192000"/>
              <a:gd name="connsiteY20" fmla="*/ 229553 h 1924333"/>
              <a:gd name="connsiteX21" fmla="*/ 7651995 w 12192000"/>
              <a:gd name="connsiteY21" fmla="*/ 244567 h 1924333"/>
              <a:gd name="connsiteX22" fmla="*/ 7725761 w 12192000"/>
              <a:gd name="connsiteY22" fmla="*/ 258638 h 1924333"/>
              <a:gd name="connsiteX23" fmla="*/ 7823038 w 12192000"/>
              <a:gd name="connsiteY23" fmla="*/ 287078 h 1924333"/>
              <a:gd name="connsiteX24" fmla="*/ 7866405 w 12192000"/>
              <a:gd name="connsiteY24" fmla="*/ 287288 h 1924333"/>
              <a:gd name="connsiteX25" fmla="*/ 7875021 w 12192000"/>
              <a:gd name="connsiteY25" fmla="*/ 288224 h 1924333"/>
              <a:gd name="connsiteX26" fmla="*/ 7875146 w 12192000"/>
              <a:gd name="connsiteY26" fmla="*/ 288614 h 1924333"/>
              <a:gd name="connsiteX27" fmla="*/ 7907443 w 12192000"/>
              <a:gd name="connsiteY27" fmla="*/ 291752 h 1924333"/>
              <a:gd name="connsiteX28" fmla="*/ 7912892 w 12192000"/>
              <a:gd name="connsiteY28" fmla="*/ 294833 h 1924333"/>
              <a:gd name="connsiteX29" fmla="*/ 7946345 w 12192000"/>
              <a:gd name="connsiteY29" fmla="*/ 319359 h 1924333"/>
              <a:gd name="connsiteX30" fmla="*/ 8021238 w 12192000"/>
              <a:gd name="connsiteY30" fmla="*/ 315159 h 1924333"/>
              <a:gd name="connsiteX31" fmla="*/ 8094697 w 12192000"/>
              <a:gd name="connsiteY31" fmla="*/ 351819 h 1924333"/>
              <a:gd name="connsiteX32" fmla="*/ 8155208 w 12192000"/>
              <a:gd name="connsiteY32" fmla="*/ 371168 h 1924333"/>
              <a:gd name="connsiteX33" fmla="*/ 8248472 w 12192000"/>
              <a:gd name="connsiteY33" fmla="*/ 400489 h 1924333"/>
              <a:gd name="connsiteX34" fmla="*/ 8300068 w 12192000"/>
              <a:gd name="connsiteY34" fmla="*/ 405531 h 1924333"/>
              <a:gd name="connsiteX35" fmla="*/ 8356293 w 12192000"/>
              <a:gd name="connsiteY35" fmla="*/ 403328 h 1924333"/>
              <a:gd name="connsiteX36" fmla="*/ 8475838 w 12192000"/>
              <a:gd name="connsiteY36" fmla="*/ 435524 h 1924333"/>
              <a:gd name="connsiteX37" fmla="*/ 8575216 w 12192000"/>
              <a:gd name="connsiteY37" fmla="*/ 450198 h 1924333"/>
              <a:gd name="connsiteX38" fmla="*/ 8588650 w 12192000"/>
              <a:gd name="connsiteY38" fmla="*/ 447070 h 1924333"/>
              <a:gd name="connsiteX39" fmla="*/ 8612184 w 12192000"/>
              <a:gd name="connsiteY39" fmla="*/ 439577 h 1924333"/>
              <a:gd name="connsiteX40" fmla="*/ 8630713 w 12192000"/>
              <a:gd name="connsiteY40" fmla="*/ 433015 h 1924333"/>
              <a:gd name="connsiteX41" fmla="*/ 8704240 w 12192000"/>
              <a:gd name="connsiteY41" fmla="*/ 422865 h 1924333"/>
              <a:gd name="connsiteX42" fmla="*/ 8829513 w 12192000"/>
              <a:gd name="connsiteY42" fmla="*/ 429389 h 1924333"/>
              <a:gd name="connsiteX43" fmla="*/ 9083651 w 12192000"/>
              <a:gd name="connsiteY43" fmla="*/ 390744 h 1924333"/>
              <a:gd name="connsiteX44" fmla="*/ 9371402 w 12192000"/>
              <a:gd name="connsiteY44" fmla="*/ 371809 h 1924333"/>
              <a:gd name="connsiteX45" fmla="*/ 9429586 w 12192000"/>
              <a:gd name="connsiteY45" fmla="*/ 369213 h 1924333"/>
              <a:gd name="connsiteX46" fmla="*/ 9489757 w 12192000"/>
              <a:gd name="connsiteY46" fmla="*/ 377814 h 1924333"/>
              <a:gd name="connsiteX47" fmla="*/ 9516954 w 12192000"/>
              <a:gd name="connsiteY47" fmla="*/ 376991 h 1924333"/>
              <a:gd name="connsiteX48" fmla="*/ 9645588 w 12192000"/>
              <a:gd name="connsiteY48" fmla="*/ 363590 h 1924333"/>
              <a:gd name="connsiteX49" fmla="*/ 9722896 w 12192000"/>
              <a:gd name="connsiteY49" fmla="*/ 360983 h 1924333"/>
              <a:gd name="connsiteX50" fmla="*/ 9752803 w 12192000"/>
              <a:gd name="connsiteY50" fmla="*/ 368492 h 1924333"/>
              <a:gd name="connsiteX51" fmla="*/ 9890305 w 12192000"/>
              <a:gd name="connsiteY51" fmla="*/ 380736 h 1924333"/>
              <a:gd name="connsiteX52" fmla="*/ 9939767 w 12192000"/>
              <a:gd name="connsiteY52" fmla="*/ 377776 h 1924333"/>
              <a:gd name="connsiteX53" fmla="*/ 9944355 w 12192000"/>
              <a:gd name="connsiteY53" fmla="*/ 377352 h 1924333"/>
              <a:gd name="connsiteX54" fmla="*/ 9953719 w 12192000"/>
              <a:gd name="connsiteY54" fmla="*/ 375642 h 1924333"/>
              <a:gd name="connsiteX55" fmla="*/ 9955809 w 12192000"/>
              <a:gd name="connsiteY55" fmla="*/ 376294 h 1924333"/>
              <a:gd name="connsiteX56" fmla="*/ 10032710 w 12192000"/>
              <a:gd name="connsiteY56" fmla="*/ 394940 h 1924333"/>
              <a:gd name="connsiteX57" fmla="*/ 10049925 w 12192000"/>
              <a:gd name="connsiteY57" fmla="*/ 404971 h 1924333"/>
              <a:gd name="connsiteX58" fmla="*/ 10112671 w 12192000"/>
              <a:gd name="connsiteY58" fmla="*/ 414549 h 1924333"/>
              <a:gd name="connsiteX59" fmla="*/ 10170853 w 12192000"/>
              <a:gd name="connsiteY59" fmla="*/ 435168 h 1924333"/>
              <a:gd name="connsiteX60" fmla="*/ 10290184 w 12192000"/>
              <a:gd name="connsiteY60" fmla="*/ 448123 h 1924333"/>
              <a:gd name="connsiteX61" fmla="*/ 10320158 w 12192000"/>
              <a:gd name="connsiteY61" fmla="*/ 458352 h 1924333"/>
              <a:gd name="connsiteX62" fmla="*/ 10321815 w 12192000"/>
              <a:gd name="connsiteY62" fmla="*/ 463087 h 1924333"/>
              <a:gd name="connsiteX63" fmla="*/ 10373742 w 12192000"/>
              <a:gd name="connsiteY63" fmla="*/ 464538 h 1924333"/>
              <a:gd name="connsiteX64" fmla="*/ 10428532 w 12192000"/>
              <a:gd name="connsiteY64" fmla="*/ 492504 h 1924333"/>
              <a:gd name="connsiteX65" fmla="*/ 10466490 w 12192000"/>
              <a:gd name="connsiteY65" fmla="*/ 517759 h 1924333"/>
              <a:gd name="connsiteX66" fmla="*/ 10466675 w 12192000"/>
              <a:gd name="connsiteY66" fmla="*/ 522076 h 1924333"/>
              <a:gd name="connsiteX67" fmla="*/ 10470309 w 12192000"/>
              <a:gd name="connsiteY67" fmla="*/ 522792 h 1924333"/>
              <a:gd name="connsiteX68" fmla="*/ 10474138 w 12192000"/>
              <a:gd name="connsiteY68" fmla="*/ 519761 h 1924333"/>
              <a:gd name="connsiteX69" fmla="*/ 10501100 w 12192000"/>
              <a:gd name="connsiteY69" fmla="*/ 528263 h 1924333"/>
              <a:gd name="connsiteX70" fmla="*/ 10502395 w 12192000"/>
              <a:gd name="connsiteY70" fmla="*/ 536393 h 1924333"/>
              <a:gd name="connsiteX71" fmla="*/ 10689496 w 12192000"/>
              <a:gd name="connsiteY71" fmla="*/ 560233 h 1924333"/>
              <a:gd name="connsiteX72" fmla="*/ 10788736 w 12192000"/>
              <a:gd name="connsiteY72" fmla="*/ 613188 h 1924333"/>
              <a:gd name="connsiteX73" fmla="*/ 10819747 w 12192000"/>
              <a:gd name="connsiteY73" fmla="*/ 621351 h 1924333"/>
              <a:gd name="connsiteX74" fmla="*/ 10864632 w 12192000"/>
              <a:gd name="connsiteY74" fmla="*/ 644858 h 1924333"/>
              <a:gd name="connsiteX75" fmla="*/ 10929407 w 12192000"/>
              <a:gd name="connsiteY75" fmla="*/ 652945 h 1924333"/>
              <a:gd name="connsiteX76" fmla="*/ 10979412 w 12192000"/>
              <a:gd name="connsiteY76" fmla="*/ 654217 h 1924333"/>
              <a:gd name="connsiteX77" fmla="*/ 11006959 w 12192000"/>
              <a:gd name="connsiteY77" fmla="*/ 657017 h 1924333"/>
              <a:gd name="connsiteX78" fmla="*/ 11077038 w 12192000"/>
              <a:gd name="connsiteY78" fmla="*/ 668487 h 1924333"/>
              <a:gd name="connsiteX79" fmla="*/ 11157850 w 12192000"/>
              <a:gd name="connsiteY79" fmla="*/ 693164 h 1924333"/>
              <a:gd name="connsiteX80" fmla="*/ 11175276 w 12192000"/>
              <a:gd name="connsiteY80" fmla="*/ 697243 h 1924333"/>
              <a:gd name="connsiteX81" fmla="*/ 11191131 w 12192000"/>
              <a:gd name="connsiteY81" fmla="*/ 696085 h 1924333"/>
              <a:gd name="connsiteX82" fmla="*/ 11195573 w 12192000"/>
              <a:gd name="connsiteY82" fmla="*/ 691751 h 1924333"/>
              <a:gd name="connsiteX83" fmla="*/ 11205299 w 12192000"/>
              <a:gd name="connsiteY83" fmla="*/ 693247 h 1924333"/>
              <a:gd name="connsiteX84" fmla="*/ 11223770 w 12192000"/>
              <a:gd name="connsiteY84" fmla="*/ 690335 h 1924333"/>
              <a:gd name="connsiteX85" fmla="*/ 11292119 w 12192000"/>
              <a:gd name="connsiteY85" fmla="*/ 713311 h 1924333"/>
              <a:gd name="connsiteX86" fmla="*/ 11435379 w 12192000"/>
              <a:gd name="connsiteY86" fmla="*/ 758519 h 1924333"/>
              <a:gd name="connsiteX87" fmla="*/ 11604406 w 12192000"/>
              <a:gd name="connsiteY87" fmla="*/ 810476 h 1924333"/>
              <a:gd name="connsiteX88" fmla="*/ 11652155 w 12192000"/>
              <a:gd name="connsiteY88" fmla="*/ 825109 h 1924333"/>
              <a:gd name="connsiteX89" fmla="*/ 11654192 w 12192000"/>
              <a:gd name="connsiteY89" fmla="*/ 827301 h 1924333"/>
              <a:gd name="connsiteX90" fmla="*/ 11676599 w 12192000"/>
              <a:gd name="connsiteY90" fmla="*/ 846628 h 1924333"/>
              <a:gd name="connsiteX91" fmla="*/ 11775168 w 12192000"/>
              <a:gd name="connsiteY91" fmla="*/ 890664 h 1924333"/>
              <a:gd name="connsiteX92" fmla="*/ 11826341 w 12192000"/>
              <a:gd name="connsiteY92" fmla="*/ 877558 h 1924333"/>
              <a:gd name="connsiteX93" fmla="*/ 11879068 w 12192000"/>
              <a:gd name="connsiteY93" fmla="*/ 874038 h 1924333"/>
              <a:gd name="connsiteX94" fmla="*/ 11889563 w 12192000"/>
              <a:gd name="connsiteY94" fmla="*/ 878619 h 1924333"/>
              <a:gd name="connsiteX95" fmla="*/ 12016613 w 12192000"/>
              <a:gd name="connsiteY95" fmla="*/ 886111 h 1924333"/>
              <a:gd name="connsiteX96" fmla="*/ 12108292 w 12192000"/>
              <a:gd name="connsiteY96" fmla="*/ 868500 h 1924333"/>
              <a:gd name="connsiteX97" fmla="*/ 12182910 w 12192000"/>
              <a:gd name="connsiteY97" fmla="*/ 882003 h 1924333"/>
              <a:gd name="connsiteX98" fmla="*/ 12192000 w 12192000"/>
              <a:gd name="connsiteY98" fmla="*/ 884778 h 1924333"/>
              <a:gd name="connsiteX99" fmla="*/ 12192000 w 12192000"/>
              <a:gd name="connsiteY99" fmla="*/ 1610315 h 1924333"/>
              <a:gd name="connsiteX100" fmla="*/ 12191998 w 12192000"/>
              <a:gd name="connsiteY100" fmla="*/ 1610315 h 1924333"/>
              <a:gd name="connsiteX101" fmla="*/ 12191998 w 12192000"/>
              <a:gd name="connsiteY101" fmla="*/ 1924333 h 1924333"/>
              <a:gd name="connsiteX102" fmla="*/ 0 w 12192000"/>
              <a:gd name="connsiteY102" fmla="*/ 1924333 h 1924333"/>
              <a:gd name="connsiteX103" fmla="*/ 0 w 12192000"/>
              <a:gd name="connsiteY103" fmla="*/ 505159 h 1924333"/>
              <a:gd name="connsiteX104" fmla="*/ 5722 w 12192000"/>
              <a:gd name="connsiteY104" fmla="*/ 508889 h 1924333"/>
              <a:gd name="connsiteX105" fmla="*/ 38476 w 12192000"/>
              <a:gd name="connsiteY105" fmla="*/ 524137 h 1924333"/>
              <a:gd name="connsiteX106" fmla="*/ 192883 w 12192000"/>
              <a:gd name="connsiteY106" fmla="*/ 545272 h 1924333"/>
              <a:gd name="connsiteX107" fmla="*/ 343710 w 12192000"/>
              <a:gd name="connsiteY107" fmla="*/ 565029 h 1924333"/>
              <a:gd name="connsiteX108" fmla="*/ 471066 w 12192000"/>
              <a:gd name="connsiteY108" fmla="*/ 549837 h 1924333"/>
              <a:gd name="connsiteX109" fmla="*/ 617333 w 12192000"/>
              <a:gd name="connsiteY109" fmla="*/ 526428 h 1924333"/>
              <a:gd name="connsiteX110" fmla="*/ 725203 w 12192000"/>
              <a:gd name="connsiteY110" fmla="*/ 523793 h 1924333"/>
              <a:gd name="connsiteX111" fmla="*/ 788494 w 12192000"/>
              <a:gd name="connsiteY111" fmla="*/ 505799 h 1924333"/>
              <a:gd name="connsiteX112" fmla="*/ 885977 w 12192000"/>
              <a:gd name="connsiteY112" fmla="*/ 526585 h 1924333"/>
              <a:gd name="connsiteX113" fmla="*/ 932142 w 12192000"/>
              <a:gd name="connsiteY113" fmla="*/ 528005 h 1924333"/>
              <a:gd name="connsiteX114" fmla="*/ 1090404 w 12192000"/>
              <a:gd name="connsiteY114" fmla="*/ 498299 h 1924333"/>
              <a:gd name="connsiteX115" fmla="*/ 1188628 w 12192000"/>
              <a:gd name="connsiteY115" fmla="*/ 483151 h 1924333"/>
              <a:gd name="connsiteX116" fmla="*/ 1316247 w 12192000"/>
              <a:gd name="connsiteY116" fmla="*/ 425979 h 1924333"/>
              <a:gd name="connsiteX117" fmla="*/ 1357712 w 12192000"/>
              <a:gd name="connsiteY117" fmla="*/ 416549 h 1924333"/>
              <a:gd name="connsiteX118" fmla="*/ 1425921 w 12192000"/>
              <a:gd name="connsiteY118" fmla="*/ 413953 h 1924333"/>
              <a:gd name="connsiteX119" fmla="*/ 1503817 w 12192000"/>
              <a:gd name="connsiteY119" fmla="*/ 380457 h 1924333"/>
              <a:gd name="connsiteX120" fmla="*/ 1639196 w 12192000"/>
              <a:gd name="connsiteY120" fmla="*/ 372785 h 1924333"/>
              <a:gd name="connsiteX121" fmla="*/ 1705606 w 12192000"/>
              <a:gd name="connsiteY121" fmla="*/ 359023 h 1924333"/>
              <a:gd name="connsiteX122" fmla="*/ 1813011 w 12192000"/>
              <a:gd name="connsiteY122" fmla="*/ 331023 h 1924333"/>
              <a:gd name="connsiteX123" fmla="*/ 1831380 w 12192000"/>
              <a:gd name="connsiteY123" fmla="*/ 341307 h 1924333"/>
              <a:gd name="connsiteX124" fmla="*/ 1858612 w 12192000"/>
              <a:gd name="connsiteY124" fmla="*/ 326777 h 1924333"/>
              <a:gd name="connsiteX125" fmla="*/ 1880661 w 12192000"/>
              <a:gd name="connsiteY125" fmla="*/ 335987 h 1924333"/>
              <a:gd name="connsiteX126" fmla="*/ 1941495 w 12192000"/>
              <a:gd name="connsiteY126" fmla="*/ 310792 h 1924333"/>
              <a:gd name="connsiteX127" fmla="*/ 1995402 w 12192000"/>
              <a:gd name="connsiteY127" fmla="*/ 305480 h 1924333"/>
              <a:gd name="connsiteX128" fmla="*/ 2223864 w 12192000"/>
              <a:gd name="connsiteY128" fmla="*/ 266118 h 1924333"/>
              <a:gd name="connsiteX129" fmla="*/ 2418043 w 12192000"/>
              <a:gd name="connsiteY129" fmla="*/ 215314 h 1924333"/>
              <a:gd name="connsiteX130" fmla="*/ 2558461 w 12192000"/>
              <a:gd name="connsiteY130" fmla="*/ 168193 h 1924333"/>
              <a:gd name="connsiteX131" fmla="*/ 2595535 w 12192000"/>
              <a:gd name="connsiteY131" fmla="*/ 158548 h 1924333"/>
              <a:gd name="connsiteX132" fmla="*/ 2626942 w 12192000"/>
              <a:gd name="connsiteY132" fmla="*/ 130400 h 1924333"/>
              <a:gd name="connsiteX133" fmla="*/ 2632225 w 12192000"/>
              <a:gd name="connsiteY133" fmla="*/ 130446 h 1924333"/>
              <a:gd name="connsiteX134" fmla="*/ 2696856 w 12192000"/>
              <a:gd name="connsiteY134" fmla="*/ 128498 h 1924333"/>
              <a:gd name="connsiteX135" fmla="*/ 2759767 w 12192000"/>
              <a:gd name="connsiteY135" fmla="*/ 127784 h 1924333"/>
              <a:gd name="connsiteX136" fmla="*/ 2792685 w 12192000"/>
              <a:gd name="connsiteY136" fmla="*/ 115710 h 1924333"/>
              <a:gd name="connsiteX137" fmla="*/ 2799767 w 12192000"/>
              <a:gd name="connsiteY137" fmla="*/ 113754 h 1924333"/>
              <a:gd name="connsiteX138" fmla="*/ 2829799 w 12192000"/>
              <a:gd name="connsiteY138" fmla="*/ 120042 h 1924333"/>
              <a:gd name="connsiteX139" fmla="*/ 2890704 w 12192000"/>
              <a:gd name="connsiteY139" fmla="*/ 121493 h 1924333"/>
              <a:gd name="connsiteX140" fmla="*/ 3042646 w 12192000"/>
              <a:gd name="connsiteY140" fmla="*/ 112273 h 1924333"/>
              <a:gd name="connsiteX141" fmla="*/ 3146630 w 12192000"/>
              <a:gd name="connsiteY141" fmla="*/ 100898 h 1924333"/>
              <a:gd name="connsiteX142" fmla="*/ 3233163 w 12192000"/>
              <a:gd name="connsiteY142" fmla="*/ 120200 h 1924333"/>
              <a:gd name="connsiteX143" fmla="*/ 3372699 w 12192000"/>
              <a:gd name="connsiteY143" fmla="*/ 129394 h 1924333"/>
              <a:gd name="connsiteX144" fmla="*/ 3394352 w 12192000"/>
              <a:gd name="connsiteY144" fmla="*/ 131671 h 1924333"/>
              <a:gd name="connsiteX145" fmla="*/ 3448218 w 12192000"/>
              <a:gd name="connsiteY145" fmla="*/ 118229 h 1924333"/>
              <a:gd name="connsiteX146" fmla="*/ 3505047 w 12192000"/>
              <a:gd name="connsiteY146" fmla="*/ 115412 h 1924333"/>
              <a:gd name="connsiteX147" fmla="*/ 3521767 w 12192000"/>
              <a:gd name="connsiteY147" fmla="*/ 111071 h 1924333"/>
              <a:gd name="connsiteX148" fmla="*/ 3585137 w 12192000"/>
              <a:gd name="connsiteY148" fmla="*/ 114371 h 1924333"/>
              <a:gd name="connsiteX149" fmla="*/ 3690293 w 12192000"/>
              <a:gd name="connsiteY149" fmla="*/ 98301 h 1924333"/>
              <a:gd name="connsiteX150" fmla="*/ 3867818 w 12192000"/>
              <a:gd name="connsiteY150" fmla="*/ 88985 h 1924333"/>
              <a:gd name="connsiteX151" fmla="*/ 4091337 w 12192000"/>
              <a:gd name="connsiteY151" fmla="*/ 70813 h 1924333"/>
              <a:gd name="connsiteX152" fmla="*/ 4246332 w 12192000"/>
              <a:gd name="connsiteY152" fmla="*/ 41697 h 1924333"/>
              <a:gd name="connsiteX153" fmla="*/ 4266975 w 12192000"/>
              <a:gd name="connsiteY153" fmla="*/ 46592 h 1924333"/>
              <a:gd name="connsiteX154" fmla="*/ 4270566 w 12192000"/>
              <a:gd name="connsiteY154" fmla="*/ 47620 h 1924333"/>
              <a:gd name="connsiteX155" fmla="*/ 4288964 w 12192000"/>
              <a:gd name="connsiteY155" fmla="*/ 52766 h 1924333"/>
              <a:gd name="connsiteX156" fmla="*/ 4365137 w 12192000"/>
              <a:gd name="connsiteY156" fmla="*/ 51783 h 1924333"/>
              <a:gd name="connsiteX157" fmla="*/ 4430546 w 12192000"/>
              <a:gd name="connsiteY157" fmla="*/ 44555 h 1924333"/>
              <a:gd name="connsiteX158" fmla="*/ 4444136 w 12192000"/>
              <a:gd name="connsiteY158" fmla="*/ 39567 h 1924333"/>
              <a:gd name="connsiteX159" fmla="*/ 4534039 w 12192000"/>
              <a:gd name="connsiteY159" fmla="*/ 31604 h 1924333"/>
              <a:gd name="connsiteX160" fmla="*/ 4560448 w 12192000"/>
              <a:gd name="connsiteY160" fmla="*/ 25231 h 1924333"/>
              <a:gd name="connsiteX161" fmla="*/ 4568006 w 12192000"/>
              <a:gd name="connsiteY161" fmla="*/ 25970 h 1924333"/>
              <a:gd name="connsiteX162" fmla="*/ 4595497 w 12192000"/>
              <a:gd name="connsiteY162" fmla="*/ 22958 h 1924333"/>
              <a:gd name="connsiteX163" fmla="*/ 4608623 w 12192000"/>
              <a:gd name="connsiteY163" fmla="*/ 18108 h 1924333"/>
              <a:gd name="connsiteX164" fmla="*/ 4623942 w 12192000"/>
              <a:gd name="connsiteY164" fmla="*/ 22251 h 1924333"/>
              <a:gd name="connsiteX165" fmla="*/ 4664336 w 12192000"/>
              <a:gd name="connsiteY165" fmla="*/ 23306 h 1924333"/>
              <a:gd name="connsiteX166" fmla="*/ 4677385 w 12192000"/>
              <a:gd name="connsiteY166" fmla="*/ 18246 h 1924333"/>
              <a:gd name="connsiteX167" fmla="*/ 4698143 w 12192000"/>
              <a:gd name="connsiteY167" fmla="*/ 18036 h 1924333"/>
              <a:gd name="connsiteX168" fmla="*/ 4750609 w 12192000"/>
              <a:gd name="connsiteY168" fmla="*/ 23611 h 1924333"/>
              <a:gd name="connsiteX169" fmla="*/ 4784658 w 12192000"/>
              <a:gd name="connsiteY169" fmla="*/ 25057 h 1924333"/>
              <a:gd name="connsiteX170" fmla="*/ 4847558 w 12192000"/>
              <a:gd name="connsiteY170" fmla="*/ 38726 h 1924333"/>
              <a:gd name="connsiteX171" fmla="*/ 4909134 w 12192000"/>
              <a:gd name="connsiteY171" fmla="*/ 50659 h 1924333"/>
              <a:gd name="connsiteX172" fmla="*/ 5099219 w 12192000"/>
              <a:gd name="connsiteY172" fmla="*/ 55050 h 1924333"/>
              <a:gd name="connsiteX173" fmla="*/ 5184992 w 12192000"/>
              <a:gd name="connsiteY173" fmla="*/ 67596 h 1924333"/>
              <a:gd name="connsiteX174" fmla="*/ 5229637 w 12192000"/>
              <a:gd name="connsiteY174" fmla="*/ 67789 h 1924333"/>
              <a:gd name="connsiteX175" fmla="*/ 5389346 w 12192000"/>
              <a:gd name="connsiteY175" fmla="*/ 80211 h 1924333"/>
              <a:gd name="connsiteX176" fmla="*/ 5494414 w 12192000"/>
              <a:gd name="connsiteY176" fmla="*/ 75926 h 1924333"/>
              <a:gd name="connsiteX177" fmla="*/ 5528443 w 12192000"/>
              <a:gd name="connsiteY177" fmla="*/ 77206 h 1924333"/>
              <a:gd name="connsiteX178" fmla="*/ 5684939 w 12192000"/>
              <a:gd name="connsiteY178" fmla="*/ 50269 h 1924333"/>
              <a:gd name="connsiteX179" fmla="*/ 5765146 w 12192000"/>
              <a:gd name="connsiteY179" fmla="*/ 50414 h 1924333"/>
              <a:gd name="connsiteX180" fmla="*/ 5848655 w 12192000"/>
              <a:gd name="connsiteY180" fmla="*/ 35257 h 1924333"/>
              <a:gd name="connsiteX181" fmla="*/ 5930656 w 12192000"/>
              <a:gd name="connsiteY181" fmla="*/ 30131 h 1924333"/>
              <a:gd name="connsiteX182" fmla="*/ 6124150 w 12192000"/>
              <a:gd name="connsiteY182" fmla="*/ 31679 h 1924333"/>
              <a:gd name="connsiteX183" fmla="*/ 6189199 w 12192000"/>
              <a:gd name="connsiteY183" fmla="*/ 588 h 192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2192000" h="1924333">
                <a:moveTo>
                  <a:pt x="6189199" y="588"/>
                </a:moveTo>
                <a:cubicBezTo>
                  <a:pt x="6196356" y="-574"/>
                  <a:pt x="6202609" y="-108"/>
                  <a:pt x="6207079" y="2850"/>
                </a:cubicBezTo>
                <a:cubicBezTo>
                  <a:pt x="6222026" y="2749"/>
                  <a:pt x="6273489" y="3767"/>
                  <a:pt x="6285610" y="18131"/>
                </a:cubicBezTo>
                <a:cubicBezTo>
                  <a:pt x="6307255" y="18685"/>
                  <a:pt x="6357141" y="23793"/>
                  <a:pt x="6378008" y="24625"/>
                </a:cubicBezTo>
                <a:cubicBezTo>
                  <a:pt x="6409946" y="30645"/>
                  <a:pt x="6438307" y="10375"/>
                  <a:pt x="6466340" y="21366"/>
                </a:cubicBezTo>
                <a:cubicBezTo>
                  <a:pt x="6488276" y="31229"/>
                  <a:pt x="6529854" y="28110"/>
                  <a:pt x="6553334" y="35307"/>
                </a:cubicBezTo>
                <a:cubicBezTo>
                  <a:pt x="6561737" y="48059"/>
                  <a:pt x="6609188" y="62087"/>
                  <a:pt x="6626068" y="58045"/>
                </a:cubicBezTo>
                <a:cubicBezTo>
                  <a:pt x="6660952" y="66570"/>
                  <a:pt x="6666277" y="84716"/>
                  <a:pt x="6692303" y="91487"/>
                </a:cubicBezTo>
                <a:lnTo>
                  <a:pt x="6733670" y="118130"/>
                </a:lnTo>
                <a:lnTo>
                  <a:pt x="6798016" y="112271"/>
                </a:lnTo>
                <a:lnTo>
                  <a:pt x="6801081" y="114963"/>
                </a:lnTo>
                <a:cubicBezTo>
                  <a:pt x="6806919" y="120140"/>
                  <a:pt x="6812832" y="125016"/>
                  <a:pt x="6819351" y="128825"/>
                </a:cubicBezTo>
                <a:cubicBezTo>
                  <a:pt x="6825742" y="109997"/>
                  <a:pt x="6840132" y="116541"/>
                  <a:pt x="6852732" y="123321"/>
                </a:cubicBezTo>
                <a:lnTo>
                  <a:pt x="6865247" y="128836"/>
                </a:lnTo>
                <a:lnTo>
                  <a:pt x="6905517" y="129265"/>
                </a:lnTo>
                <a:cubicBezTo>
                  <a:pt x="6934052" y="140042"/>
                  <a:pt x="6939773" y="141556"/>
                  <a:pt x="6950286" y="150104"/>
                </a:cubicBezTo>
                <a:lnTo>
                  <a:pt x="7003442" y="136136"/>
                </a:lnTo>
                <a:lnTo>
                  <a:pt x="7160047" y="166721"/>
                </a:lnTo>
                <a:cubicBezTo>
                  <a:pt x="7207281" y="179911"/>
                  <a:pt x="7280644" y="210197"/>
                  <a:pt x="7325604" y="215867"/>
                </a:cubicBezTo>
                <a:cubicBezTo>
                  <a:pt x="7460113" y="233904"/>
                  <a:pt x="7393081" y="242880"/>
                  <a:pt x="7540522" y="239374"/>
                </a:cubicBezTo>
                <a:cubicBezTo>
                  <a:pt x="7545714" y="234872"/>
                  <a:pt x="7605972" y="231727"/>
                  <a:pt x="7612071" y="229553"/>
                </a:cubicBezTo>
                <a:lnTo>
                  <a:pt x="7651995" y="244567"/>
                </a:lnTo>
                <a:lnTo>
                  <a:pt x="7725761" y="258638"/>
                </a:lnTo>
                <a:lnTo>
                  <a:pt x="7823038" y="287078"/>
                </a:lnTo>
                <a:cubicBezTo>
                  <a:pt x="7837080" y="286482"/>
                  <a:pt x="7851647" y="286498"/>
                  <a:pt x="7866405" y="287288"/>
                </a:cubicBezTo>
                <a:lnTo>
                  <a:pt x="7875021" y="288224"/>
                </a:lnTo>
                <a:cubicBezTo>
                  <a:pt x="7875062" y="288354"/>
                  <a:pt x="7875105" y="288483"/>
                  <a:pt x="7875146" y="288614"/>
                </a:cubicBezTo>
                <a:cubicBezTo>
                  <a:pt x="7880550" y="289202"/>
                  <a:pt x="7901153" y="290716"/>
                  <a:pt x="7907443" y="291752"/>
                </a:cubicBezTo>
                <a:lnTo>
                  <a:pt x="7912892" y="294833"/>
                </a:lnTo>
                <a:lnTo>
                  <a:pt x="7946345" y="319359"/>
                </a:lnTo>
                <a:cubicBezTo>
                  <a:pt x="7958657" y="312776"/>
                  <a:pt x="7996513" y="309749"/>
                  <a:pt x="8021238" y="315159"/>
                </a:cubicBezTo>
                <a:cubicBezTo>
                  <a:pt x="8045964" y="320570"/>
                  <a:pt x="8058169" y="340462"/>
                  <a:pt x="8094697" y="351819"/>
                </a:cubicBezTo>
                <a:cubicBezTo>
                  <a:pt x="8129587" y="361154"/>
                  <a:pt x="8116181" y="360544"/>
                  <a:pt x="8155208" y="371168"/>
                </a:cubicBezTo>
                <a:cubicBezTo>
                  <a:pt x="8196217" y="383300"/>
                  <a:pt x="8205468" y="391801"/>
                  <a:pt x="8248472" y="400489"/>
                </a:cubicBezTo>
                <a:cubicBezTo>
                  <a:pt x="8283932" y="419791"/>
                  <a:pt x="8278617" y="392031"/>
                  <a:pt x="8300068" y="405531"/>
                </a:cubicBezTo>
                <a:lnTo>
                  <a:pt x="8356293" y="403328"/>
                </a:lnTo>
                <a:cubicBezTo>
                  <a:pt x="8377247" y="404463"/>
                  <a:pt x="8438442" y="433194"/>
                  <a:pt x="8475838" y="435524"/>
                </a:cubicBezTo>
                <a:cubicBezTo>
                  <a:pt x="8510241" y="438037"/>
                  <a:pt x="8545511" y="449840"/>
                  <a:pt x="8575216" y="450198"/>
                </a:cubicBezTo>
                <a:lnTo>
                  <a:pt x="8588650" y="447070"/>
                </a:lnTo>
                <a:lnTo>
                  <a:pt x="8612184" y="439577"/>
                </a:lnTo>
                <a:lnTo>
                  <a:pt x="8630713" y="433015"/>
                </a:lnTo>
                <a:cubicBezTo>
                  <a:pt x="8635870" y="429519"/>
                  <a:pt x="8700685" y="428411"/>
                  <a:pt x="8704240" y="422865"/>
                </a:cubicBezTo>
                <a:cubicBezTo>
                  <a:pt x="8761777" y="429549"/>
                  <a:pt x="8768302" y="427178"/>
                  <a:pt x="8829513" y="429389"/>
                </a:cubicBezTo>
                <a:cubicBezTo>
                  <a:pt x="8922895" y="444672"/>
                  <a:pt x="8924579" y="401507"/>
                  <a:pt x="9083651" y="390744"/>
                </a:cubicBezTo>
                <a:cubicBezTo>
                  <a:pt x="9138403" y="388032"/>
                  <a:pt x="9315003" y="378647"/>
                  <a:pt x="9371402" y="371809"/>
                </a:cubicBezTo>
                <a:cubicBezTo>
                  <a:pt x="9358632" y="337502"/>
                  <a:pt x="9402842" y="379364"/>
                  <a:pt x="9429586" y="369213"/>
                </a:cubicBezTo>
                <a:cubicBezTo>
                  <a:pt x="9449312" y="370213"/>
                  <a:pt x="9473938" y="373270"/>
                  <a:pt x="9489757" y="377814"/>
                </a:cubicBezTo>
                <a:cubicBezTo>
                  <a:pt x="9498164" y="379256"/>
                  <a:pt x="9507139" y="379272"/>
                  <a:pt x="9516954" y="376991"/>
                </a:cubicBezTo>
                <a:cubicBezTo>
                  <a:pt x="9548430" y="354766"/>
                  <a:pt x="9591874" y="370315"/>
                  <a:pt x="9645588" y="363590"/>
                </a:cubicBezTo>
                <a:cubicBezTo>
                  <a:pt x="9660487" y="368814"/>
                  <a:pt x="9710817" y="350550"/>
                  <a:pt x="9722896" y="360983"/>
                </a:cubicBezTo>
                <a:cubicBezTo>
                  <a:pt x="9733918" y="362239"/>
                  <a:pt x="9745201" y="356679"/>
                  <a:pt x="9752803" y="368492"/>
                </a:cubicBezTo>
                <a:cubicBezTo>
                  <a:pt x="9793268" y="374490"/>
                  <a:pt x="9843313" y="380978"/>
                  <a:pt x="9890305" y="380736"/>
                </a:cubicBezTo>
                <a:cubicBezTo>
                  <a:pt x="9912701" y="380083"/>
                  <a:pt x="9926523" y="379037"/>
                  <a:pt x="9939767" y="377776"/>
                </a:cubicBezTo>
                <a:lnTo>
                  <a:pt x="9944355" y="377352"/>
                </a:lnTo>
                <a:lnTo>
                  <a:pt x="9953719" y="375642"/>
                </a:lnTo>
                <a:lnTo>
                  <a:pt x="9955809" y="376294"/>
                </a:lnTo>
                <a:lnTo>
                  <a:pt x="10032710" y="394940"/>
                </a:lnTo>
                <a:lnTo>
                  <a:pt x="10049925" y="404971"/>
                </a:lnTo>
                <a:lnTo>
                  <a:pt x="10112671" y="414549"/>
                </a:lnTo>
                <a:cubicBezTo>
                  <a:pt x="10169643" y="412125"/>
                  <a:pt x="10132220" y="425358"/>
                  <a:pt x="10170853" y="435168"/>
                </a:cubicBezTo>
                <a:cubicBezTo>
                  <a:pt x="10206088" y="442020"/>
                  <a:pt x="10240809" y="454081"/>
                  <a:pt x="10290184" y="448123"/>
                </a:cubicBezTo>
                <a:cubicBezTo>
                  <a:pt x="10301813" y="444919"/>
                  <a:pt x="10315233" y="449499"/>
                  <a:pt x="10320158" y="458352"/>
                </a:cubicBezTo>
                <a:cubicBezTo>
                  <a:pt x="10321006" y="459876"/>
                  <a:pt x="10321565" y="461470"/>
                  <a:pt x="10321815" y="463087"/>
                </a:cubicBezTo>
                <a:cubicBezTo>
                  <a:pt x="10354058" y="457158"/>
                  <a:pt x="10355176" y="470634"/>
                  <a:pt x="10373742" y="464538"/>
                </a:cubicBezTo>
                <a:cubicBezTo>
                  <a:pt x="10403060" y="475292"/>
                  <a:pt x="10411841" y="497597"/>
                  <a:pt x="10428532" y="492504"/>
                </a:cubicBezTo>
                <a:cubicBezTo>
                  <a:pt x="10440561" y="500742"/>
                  <a:pt x="10446267" y="521930"/>
                  <a:pt x="10466490" y="517759"/>
                </a:cubicBezTo>
                <a:cubicBezTo>
                  <a:pt x="10464622" y="519986"/>
                  <a:pt x="10465013" y="521261"/>
                  <a:pt x="10466675" y="522076"/>
                </a:cubicBezTo>
                <a:lnTo>
                  <a:pt x="10470309" y="522792"/>
                </a:lnTo>
                <a:lnTo>
                  <a:pt x="10474138" y="519761"/>
                </a:lnTo>
                <a:cubicBezTo>
                  <a:pt x="10488888" y="509612"/>
                  <a:pt x="10484914" y="524734"/>
                  <a:pt x="10501100" y="528263"/>
                </a:cubicBezTo>
                <a:cubicBezTo>
                  <a:pt x="10508412" y="530705"/>
                  <a:pt x="10505426" y="533743"/>
                  <a:pt x="10502395" y="536393"/>
                </a:cubicBezTo>
                <a:lnTo>
                  <a:pt x="10689496" y="560233"/>
                </a:lnTo>
                <a:cubicBezTo>
                  <a:pt x="10721441" y="573640"/>
                  <a:pt x="10757547" y="582937"/>
                  <a:pt x="10788736" y="613188"/>
                </a:cubicBezTo>
                <a:cubicBezTo>
                  <a:pt x="10794510" y="621641"/>
                  <a:pt x="10807098" y="616073"/>
                  <a:pt x="10819747" y="621351"/>
                </a:cubicBezTo>
                <a:cubicBezTo>
                  <a:pt x="10832398" y="626630"/>
                  <a:pt x="10846356" y="639592"/>
                  <a:pt x="10864632" y="644858"/>
                </a:cubicBezTo>
                <a:cubicBezTo>
                  <a:pt x="10895617" y="652290"/>
                  <a:pt x="10921550" y="640451"/>
                  <a:pt x="10929407" y="652945"/>
                </a:cubicBezTo>
                <a:cubicBezTo>
                  <a:pt x="10945460" y="653176"/>
                  <a:pt x="10968148" y="640553"/>
                  <a:pt x="10979412" y="654217"/>
                </a:cubicBezTo>
                <a:cubicBezTo>
                  <a:pt x="10981679" y="643737"/>
                  <a:pt x="10997287" y="663414"/>
                  <a:pt x="11006959" y="657017"/>
                </a:cubicBezTo>
                <a:cubicBezTo>
                  <a:pt x="11023230" y="659396"/>
                  <a:pt x="11051890" y="662462"/>
                  <a:pt x="11077038" y="668487"/>
                </a:cubicBezTo>
                <a:cubicBezTo>
                  <a:pt x="11097000" y="690299"/>
                  <a:pt x="11141286" y="676399"/>
                  <a:pt x="11157850" y="693164"/>
                </a:cubicBezTo>
                <a:cubicBezTo>
                  <a:pt x="11163800" y="695757"/>
                  <a:pt x="11169599" y="696942"/>
                  <a:pt x="11175276" y="697243"/>
                </a:cubicBezTo>
                <a:lnTo>
                  <a:pt x="11191131" y="696085"/>
                </a:lnTo>
                <a:lnTo>
                  <a:pt x="11195573" y="691751"/>
                </a:lnTo>
                <a:lnTo>
                  <a:pt x="11205299" y="693247"/>
                </a:lnTo>
                <a:lnTo>
                  <a:pt x="11223770" y="690335"/>
                </a:lnTo>
                <a:cubicBezTo>
                  <a:pt x="11237778" y="693777"/>
                  <a:pt x="11256852" y="701947"/>
                  <a:pt x="11292119" y="713311"/>
                </a:cubicBezTo>
                <a:cubicBezTo>
                  <a:pt x="11334878" y="733451"/>
                  <a:pt x="11401662" y="729175"/>
                  <a:pt x="11435379" y="758519"/>
                </a:cubicBezTo>
                <a:lnTo>
                  <a:pt x="11604406" y="810476"/>
                </a:lnTo>
                <a:lnTo>
                  <a:pt x="11652155" y="825109"/>
                </a:lnTo>
                <a:lnTo>
                  <a:pt x="11654192" y="827301"/>
                </a:lnTo>
                <a:cubicBezTo>
                  <a:pt x="11661650" y="834729"/>
                  <a:pt x="11669215" y="841480"/>
                  <a:pt x="11676599" y="846628"/>
                </a:cubicBezTo>
                <a:cubicBezTo>
                  <a:pt x="11688258" y="861760"/>
                  <a:pt x="11752266" y="896888"/>
                  <a:pt x="11775168" y="890664"/>
                </a:cubicBezTo>
                <a:cubicBezTo>
                  <a:pt x="11790977" y="883819"/>
                  <a:pt x="11808364" y="879901"/>
                  <a:pt x="11826341" y="877558"/>
                </a:cubicBezTo>
                <a:lnTo>
                  <a:pt x="11879068" y="874038"/>
                </a:lnTo>
                <a:lnTo>
                  <a:pt x="11889563" y="878619"/>
                </a:lnTo>
                <a:lnTo>
                  <a:pt x="12016613" y="886111"/>
                </a:lnTo>
                <a:lnTo>
                  <a:pt x="12108292" y="868500"/>
                </a:lnTo>
                <a:cubicBezTo>
                  <a:pt x="12129725" y="867311"/>
                  <a:pt x="12157891" y="874537"/>
                  <a:pt x="12182910" y="882003"/>
                </a:cubicBezTo>
                <a:lnTo>
                  <a:pt x="12192000" y="884778"/>
                </a:lnTo>
                <a:lnTo>
                  <a:pt x="12192000" y="1610315"/>
                </a:lnTo>
                <a:lnTo>
                  <a:pt x="12191998" y="1610315"/>
                </a:lnTo>
                <a:lnTo>
                  <a:pt x="12191998" y="1924333"/>
                </a:lnTo>
                <a:lnTo>
                  <a:pt x="0" y="1924333"/>
                </a:lnTo>
                <a:lnTo>
                  <a:pt x="0" y="505159"/>
                </a:lnTo>
                <a:lnTo>
                  <a:pt x="5722" y="508889"/>
                </a:lnTo>
                <a:cubicBezTo>
                  <a:pt x="21614" y="518548"/>
                  <a:pt x="33814" y="524781"/>
                  <a:pt x="38476" y="524137"/>
                </a:cubicBezTo>
                <a:cubicBezTo>
                  <a:pt x="99229" y="544180"/>
                  <a:pt x="142010" y="538457"/>
                  <a:pt x="192883" y="545272"/>
                </a:cubicBezTo>
                <a:cubicBezTo>
                  <a:pt x="277629" y="525210"/>
                  <a:pt x="293434" y="558443"/>
                  <a:pt x="343710" y="565029"/>
                </a:cubicBezTo>
                <a:cubicBezTo>
                  <a:pt x="383094" y="555729"/>
                  <a:pt x="425462" y="556271"/>
                  <a:pt x="471066" y="549837"/>
                </a:cubicBezTo>
                <a:cubicBezTo>
                  <a:pt x="513583" y="544428"/>
                  <a:pt x="569194" y="531004"/>
                  <a:pt x="617333" y="526428"/>
                </a:cubicBezTo>
                <a:cubicBezTo>
                  <a:pt x="660031" y="520760"/>
                  <a:pt x="696675" y="523882"/>
                  <a:pt x="725203" y="523793"/>
                </a:cubicBezTo>
                <a:cubicBezTo>
                  <a:pt x="736650" y="521695"/>
                  <a:pt x="780513" y="502146"/>
                  <a:pt x="788494" y="505799"/>
                </a:cubicBezTo>
                <a:lnTo>
                  <a:pt x="885977" y="526585"/>
                </a:lnTo>
                <a:cubicBezTo>
                  <a:pt x="906140" y="522837"/>
                  <a:pt x="917203" y="532232"/>
                  <a:pt x="932142" y="528005"/>
                </a:cubicBezTo>
                <a:cubicBezTo>
                  <a:pt x="963701" y="524128"/>
                  <a:pt x="1061555" y="499582"/>
                  <a:pt x="1090404" y="498299"/>
                </a:cubicBezTo>
                <a:cubicBezTo>
                  <a:pt x="1132840" y="494057"/>
                  <a:pt x="1148476" y="496041"/>
                  <a:pt x="1188628" y="483151"/>
                </a:cubicBezTo>
                <a:cubicBezTo>
                  <a:pt x="1230397" y="468408"/>
                  <a:pt x="1278711" y="457638"/>
                  <a:pt x="1316247" y="425979"/>
                </a:cubicBezTo>
                <a:cubicBezTo>
                  <a:pt x="1322662" y="417251"/>
                  <a:pt x="1339433" y="418553"/>
                  <a:pt x="1357712" y="416549"/>
                </a:cubicBezTo>
                <a:cubicBezTo>
                  <a:pt x="1375991" y="414544"/>
                  <a:pt x="1423507" y="412949"/>
                  <a:pt x="1425921" y="413953"/>
                </a:cubicBezTo>
                <a:cubicBezTo>
                  <a:pt x="1450272" y="407937"/>
                  <a:pt x="1458223" y="388156"/>
                  <a:pt x="1503817" y="380457"/>
                </a:cubicBezTo>
                <a:cubicBezTo>
                  <a:pt x="1541095" y="377398"/>
                  <a:pt x="1605565" y="376357"/>
                  <a:pt x="1639196" y="372785"/>
                </a:cubicBezTo>
                <a:cubicBezTo>
                  <a:pt x="1653280" y="376736"/>
                  <a:pt x="1695289" y="365766"/>
                  <a:pt x="1705606" y="359023"/>
                </a:cubicBezTo>
                <a:cubicBezTo>
                  <a:pt x="1729169" y="336295"/>
                  <a:pt x="1793207" y="348537"/>
                  <a:pt x="1813011" y="331023"/>
                </a:cubicBezTo>
                <a:cubicBezTo>
                  <a:pt x="1820772" y="328179"/>
                  <a:pt x="1823566" y="341833"/>
                  <a:pt x="1831380" y="341307"/>
                </a:cubicBezTo>
                <a:lnTo>
                  <a:pt x="1858612" y="326777"/>
                </a:lnTo>
                <a:lnTo>
                  <a:pt x="1880661" y="335987"/>
                </a:lnTo>
                <a:lnTo>
                  <a:pt x="1941495" y="310792"/>
                </a:lnTo>
                <a:cubicBezTo>
                  <a:pt x="1978970" y="307223"/>
                  <a:pt x="1947391" y="291714"/>
                  <a:pt x="1995402" y="305480"/>
                </a:cubicBezTo>
                <a:cubicBezTo>
                  <a:pt x="2042464" y="298034"/>
                  <a:pt x="2153424" y="281146"/>
                  <a:pt x="2223864" y="266118"/>
                </a:cubicBezTo>
                <a:cubicBezTo>
                  <a:pt x="2261296" y="256300"/>
                  <a:pt x="2360518" y="238323"/>
                  <a:pt x="2418043" y="215314"/>
                </a:cubicBezTo>
                <a:cubicBezTo>
                  <a:pt x="2472088" y="206823"/>
                  <a:pt x="2499422" y="162612"/>
                  <a:pt x="2558461" y="168193"/>
                </a:cubicBezTo>
                <a:cubicBezTo>
                  <a:pt x="2559660" y="164506"/>
                  <a:pt x="2592244" y="161337"/>
                  <a:pt x="2595535" y="158548"/>
                </a:cubicBezTo>
                <a:lnTo>
                  <a:pt x="2626942" y="130400"/>
                </a:lnTo>
                <a:lnTo>
                  <a:pt x="2632225" y="130446"/>
                </a:lnTo>
                <a:lnTo>
                  <a:pt x="2696856" y="128498"/>
                </a:lnTo>
                <a:lnTo>
                  <a:pt x="2759767" y="127784"/>
                </a:lnTo>
                <a:cubicBezTo>
                  <a:pt x="2770024" y="123546"/>
                  <a:pt x="2781047" y="119463"/>
                  <a:pt x="2792685" y="115710"/>
                </a:cubicBezTo>
                <a:lnTo>
                  <a:pt x="2799767" y="113754"/>
                </a:lnTo>
                <a:lnTo>
                  <a:pt x="2829799" y="120042"/>
                </a:lnTo>
                <a:lnTo>
                  <a:pt x="2890704" y="121493"/>
                </a:lnTo>
                <a:cubicBezTo>
                  <a:pt x="2935390" y="121035"/>
                  <a:pt x="2990780" y="113193"/>
                  <a:pt x="3042646" y="112273"/>
                </a:cubicBezTo>
                <a:cubicBezTo>
                  <a:pt x="3077119" y="111474"/>
                  <a:pt x="3124089" y="100414"/>
                  <a:pt x="3146630" y="100898"/>
                </a:cubicBezTo>
                <a:cubicBezTo>
                  <a:pt x="3169381" y="117699"/>
                  <a:pt x="3224695" y="125864"/>
                  <a:pt x="3233163" y="120200"/>
                </a:cubicBezTo>
                <a:lnTo>
                  <a:pt x="3372699" y="129394"/>
                </a:lnTo>
                <a:cubicBezTo>
                  <a:pt x="3389020" y="126586"/>
                  <a:pt x="3397563" y="116804"/>
                  <a:pt x="3394352" y="131671"/>
                </a:cubicBezTo>
                <a:cubicBezTo>
                  <a:pt x="3406102" y="131485"/>
                  <a:pt x="3429770" y="120938"/>
                  <a:pt x="3448218" y="118229"/>
                </a:cubicBezTo>
                <a:lnTo>
                  <a:pt x="3505047" y="115412"/>
                </a:lnTo>
                <a:lnTo>
                  <a:pt x="3521767" y="111071"/>
                </a:lnTo>
                <a:cubicBezTo>
                  <a:pt x="3526335" y="108877"/>
                  <a:pt x="3582156" y="117732"/>
                  <a:pt x="3585137" y="114371"/>
                </a:cubicBezTo>
                <a:cubicBezTo>
                  <a:pt x="3638265" y="102098"/>
                  <a:pt x="3633789" y="98565"/>
                  <a:pt x="3690293" y="98301"/>
                </a:cubicBezTo>
                <a:cubicBezTo>
                  <a:pt x="3782197" y="112746"/>
                  <a:pt x="3826738" y="92943"/>
                  <a:pt x="3867818" y="88985"/>
                </a:cubicBezTo>
                <a:cubicBezTo>
                  <a:pt x="3943777" y="81477"/>
                  <a:pt x="3990501" y="75194"/>
                  <a:pt x="4091337" y="70813"/>
                </a:cubicBezTo>
                <a:cubicBezTo>
                  <a:pt x="4154422" y="62932"/>
                  <a:pt x="4217060" y="45734"/>
                  <a:pt x="4246332" y="41697"/>
                </a:cubicBezTo>
                <a:cubicBezTo>
                  <a:pt x="4253308" y="42804"/>
                  <a:pt x="4260125" y="44606"/>
                  <a:pt x="4266975" y="46592"/>
                </a:cubicBezTo>
                <a:lnTo>
                  <a:pt x="4270566" y="47620"/>
                </a:lnTo>
                <a:lnTo>
                  <a:pt x="4288964" y="52766"/>
                </a:lnTo>
                <a:lnTo>
                  <a:pt x="4365137" y="51783"/>
                </a:lnTo>
                <a:lnTo>
                  <a:pt x="4430546" y="44555"/>
                </a:lnTo>
                <a:lnTo>
                  <a:pt x="4444136" y="39567"/>
                </a:lnTo>
                <a:lnTo>
                  <a:pt x="4534039" y="31604"/>
                </a:lnTo>
                <a:lnTo>
                  <a:pt x="4560448" y="25231"/>
                </a:lnTo>
                <a:lnTo>
                  <a:pt x="4568006" y="25970"/>
                </a:lnTo>
                <a:cubicBezTo>
                  <a:pt x="4580278" y="23866"/>
                  <a:pt x="4594878" y="14904"/>
                  <a:pt x="4595497" y="22958"/>
                </a:cubicBezTo>
                <a:lnTo>
                  <a:pt x="4608623" y="18108"/>
                </a:lnTo>
                <a:lnTo>
                  <a:pt x="4623942" y="22251"/>
                </a:lnTo>
                <a:cubicBezTo>
                  <a:pt x="4633227" y="23117"/>
                  <a:pt x="4655429" y="23973"/>
                  <a:pt x="4664336" y="23306"/>
                </a:cubicBezTo>
                <a:lnTo>
                  <a:pt x="4677385" y="18246"/>
                </a:lnTo>
                <a:lnTo>
                  <a:pt x="4698143" y="18036"/>
                </a:lnTo>
                <a:cubicBezTo>
                  <a:pt x="4710347" y="18931"/>
                  <a:pt x="4736189" y="22441"/>
                  <a:pt x="4750609" y="23611"/>
                </a:cubicBezTo>
                <a:cubicBezTo>
                  <a:pt x="4764270" y="27424"/>
                  <a:pt x="4774858" y="29782"/>
                  <a:pt x="4784658" y="25057"/>
                </a:cubicBezTo>
                <a:cubicBezTo>
                  <a:pt x="4804708" y="29613"/>
                  <a:pt x="4822811" y="48263"/>
                  <a:pt x="4847558" y="38726"/>
                </a:cubicBezTo>
                <a:cubicBezTo>
                  <a:pt x="4868304" y="42993"/>
                  <a:pt x="4867190" y="47939"/>
                  <a:pt x="4909134" y="50659"/>
                </a:cubicBezTo>
                <a:cubicBezTo>
                  <a:pt x="4945026" y="52455"/>
                  <a:pt x="5063406" y="54096"/>
                  <a:pt x="5099219" y="55050"/>
                </a:cubicBezTo>
                <a:cubicBezTo>
                  <a:pt x="5145195" y="57873"/>
                  <a:pt x="5163254" y="65473"/>
                  <a:pt x="5184992" y="67596"/>
                </a:cubicBezTo>
                <a:cubicBezTo>
                  <a:pt x="5206728" y="69720"/>
                  <a:pt x="5195578" y="65687"/>
                  <a:pt x="5229637" y="67789"/>
                </a:cubicBezTo>
                <a:cubicBezTo>
                  <a:pt x="5263695" y="69892"/>
                  <a:pt x="5345217" y="78854"/>
                  <a:pt x="5389346" y="80211"/>
                </a:cubicBezTo>
                <a:cubicBezTo>
                  <a:pt x="5425889" y="83191"/>
                  <a:pt x="5461943" y="84751"/>
                  <a:pt x="5494414" y="75926"/>
                </a:cubicBezTo>
                <a:lnTo>
                  <a:pt x="5528443" y="77206"/>
                </a:lnTo>
                <a:cubicBezTo>
                  <a:pt x="5582723" y="71370"/>
                  <a:pt x="5638917" y="68385"/>
                  <a:pt x="5684939" y="50269"/>
                </a:cubicBezTo>
                <a:cubicBezTo>
                  <a:pt x="5724389" y="45804"/>
                  <a:pt x="5737860" y="52916"/>
                  <a:pt x="5765146" y="50414"/>
                </a:cubicBezTo>
                <a:cubicBezTo>
                  <a:pt x="5792695" y="43060"/>
                  <a:pt x="5827352" y="38097"/>
                  <a:pt x="5848655" y="35257"/>
                </a:cubicBezTo>
                <a:lnTo>
                  <a:pt x="5930656" y="30131"/>
                </a:lnTo>
                <a:lnTo>
                  <a:pt x="6124150" y="31679"/>
                </a:lnTo>
                <a:cubicBezTo>
                  <a:pt x="6138131" y="22216"/>
                  <a:pt x="6167730" y="4075"/>
                  <a:pt x="6189199" y="58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55A69C-4B64-B575-3112-9B132BBC291A}"/>
              </a:ext>
            </a:extLst>
          </p:cNvPr>
          <p:cNvSpPr>
            <a:spLocks noGrp="1"/>
          </p:cNvSpPr>
          <p:nvPr>
            <p:ph type="ctrTitle"/>
          </p:nvPr>
        </p:nvSpPr>
        <p:spPr>
          <a:xfrm>
            <a:off x="1882588" y="9030890"/>
            <a:ext cx="14522823" cy="1109820"/>
          </a:xfrm>
        </p:spPr>
        <p:txBody>
          <a:bodyPr anchor="b">
            <a:normAutofit/>
          </a:bodyPr>
          <a:lstStyle/>
          <a:p>
            <a:r>
              <a:rPr lang="en-US" sz="4800" dirty="0">
                <a:solidFill>
                  <a:schemeClr val="tx1">
                    <a:lumMod val="85000"/>
                    <a:lumOff val="15000"/>
                  </a:schemeClr>
                </a:solidFill>
                <a:latin typeface="Garamond" panose="02020404030301010803" pitchFamily="18" charset="0"/>
              </a:rPr>
              <a:t>ABSTRACT SCREENING GUIDE</a:t>
            </a:r>
          </a:p>
        </p:txBody>
      </p:sp>
      <p:graphicFrame>
        <p:nvGraphicFramePr>
          <p:cNvPr id="4" name="Table 3">
            <a:extLst>
              <a:ext uri="{FF2B5EF4-FFF2-40B4-BE49-F238E27FC236}">
                <a16:creationId xmlns:a16="http://schemas.microsoft.com/office/drawing/2014/main" id="{0B5DA1A3-C7FD-4056-3554-375D27F7D70B}"/>
              </a:ext>
            </a:extLst>
          </p:cNvPr>
          <p:cNvGraphicFramePr>
            <a:graphicFrameLocks noGrp="1"/>
          </p:cNvGraphicFramePr>
          <p:nvPr>
            <p:extLst>
              <p:ext uri="{D42A27DB-BD31-4B8C-83A1-F6EECF244321}">
                <p14:modId xmlns:p14="http://schemas.microsoft.com/office/powerpoint/2010/main" val="967853349"/>
              </p:ext>
            </p:extLst>
          </p:nvPr>
        </p:nvGraphicFramePr>
        <p:xfrm>
          <a:off x="807972" y="817743"/>
          <a:ext cx="16672053" cy="8202909"/>
        </p:xfrm>
        <a:graphic>
          <a:graphicData uri="http://schemas.openxmlformats.org/drawingml/2006/table">
            <a:tbl>
              <a:tblPr>
                <a:tableStyleId>{793D81CF-94F2-401A-BA57-92F5A7B2D0C5}</a:tableStyleId>
              </a:tblPr>
              <a:tblGrid>
                <a:gridCol w="3474875">
                  <a:extLst>
                    <a:ext uri="{9D8B030D-6E8A-4147-A177-3AD203B41FA5}">
                      <a16:colId xmlns:a16="http://schemas.microsoft.com/office/drawing/2014/main" val="1820255610"/>
                    </a:ext>
                  </a:extLst>
                </a:gridCol>
                <a:gridCol w="13197178">
                  <a:extLst>
                    <a:ext uri="{9D8B030D-6E8A-4147-A177-3AD203B41FA5}">
                      <a16:colId xmlns:a16="http://schemas.microsoft.com/office/drawing/2014/main" val="3524472731"/>
                    </a:ext>
                  </a:extLst>
                </a:gridCol>
              </a:tblGrid>
              <a:tr h="401356">
                <a:tc>
                  <a:txBody>
                    <a:bodyPr/>
                    <a:lstStyle/>
                    <a:p>
                      <a:pPr algn="ctr" fontAlgn="ctr">
                        <a:buNone/>
                      </a:pPr>
                      <a:r>
                        <a:rPr lang="en-US" sz="2400" b="1" u="none" strike="noStrike" dirty="0">
                          <a:effectLst/>
                          <a:latin typeface="Garamond" panose="02020404030301010803" pitchFamily="18" charset="0"/>
                        </a:rPr>
                        <a:t>Criterion</a:t>
                      </a:r>
                      <a:endParaRPr lang="en-US" sz="2400" b="0" i="0" u="none" strike="noStrike" dirty="0">
                        <a:effectLst/>
                        <a:latin typeface="Garamond" panose="02020404030301010803" pitchFamily="18" charset="0"/>
                      </a:endParaRPr>
                    </a:p>
                  </a:txBody>
                  <a:tcPr marL="13405" marR="13405" marT="13405" marB="0" anchor="ctr"/>
                </a:tc>
                <a:tc>
                  <a:txBody>
                    <a:bodyPr/>
                    <a:lstStyle/>
                    <a:p>
                      <a:pPr algn="ctr" fontAlgn="ctr">
                        <a:buNone/>
                      </a:pPr>
                      <a:r>
                        <a:rPr lang="en-US" sz="2400" b="1" u="none" strike="noStrike" dirty="0">
                          <a:effectLst/>
                          <a:latin typeface="Garamond" panose="02020404030301010803" pitchFamily="18" charset="0"/>
                        </a:rPr>
                        <a:t>What we will assess</a:t>
                      </a:r>
                      <a:endParaRPr lang="en-US" sz="2400" b="0" i="0" u="none" strike="noStrike" dirty="0">
                        <a:effectLst/>
                        <a:latin typeface="Garamond" panose="02020404030301010803" pitchFamily="18" charset="0"/>
                      </a:endParaRPr>
                    </a:p>
                  </a:txBody>
                  <a:tcPr marL="13405" marR="13405" marT="13405" marB="0" anchor="ctr"/>
                </a:tc>
                <a:extLst>
                  <a:ext uri="{0D108BD9-81ED-4DB2-BD59-A6C34878D82A}">
                    <a16:rowId xmlns:a16="http://schemas.microsoft.com/office/drawing/2014/main" val="1398656309"/>
                  </a:ext>
                </a:extLst>
              </a:tr>
              <a:tr h="930764">
                <a:tc>
                  <a:txBody>
                    <a:bodyPr/>
                    <a:lstStyle/>
                    <a:p>
                      <a:pPr algn="l" fontAlgn="t">
                        <a:buNone/>
                      </a:pPr>
                      <a:r>
                        <a:rPr lang="en-US" sz="2400" b="0" u="none" strike="noStrike" dirty="0">
                          <a:effectLst/>
                          <a:latin typeface="Garamond" panose="02020404030301010803" pitchFamily="18" charset="0"/>
                        </a:rPr>
                        <a:t>Problem &amp; Relevance</a:t>
                      </a:r>
                      <a:endParaRPr lang="en-US" sz="2400" b="0" i="0" u="none" strike="noStrike" dirty="0">
                        <a:effectLst/>
                        <a:latin typeface="Garamond" panose="02020404030301010803" pitchFamily="18" charset="0"/>
                      </a:endParaRPr>
                    </a:p>
                  </a:txBody>
                  <a:tcPr marL="13405" marR="13405" marT="13405" marB="0"/>
                </a:tc>
                <a:tc>
                  <a:txBody>
                    <a:bodyPr/>
                    <a:lstStyle/>
                    <a:p>
                      <a:pPr algn="l" fontAlgn="t">
                        <a:buNone/>
                      </a:pPr>
                      <a:r>
                        <a:rPr lang="en-US" sz="2400" b="0" u="none" strike="noStrike" dirty="0">
                          <a:effectLst/>
                          <a:latin typeface="Garamond" panose="02020404030301010803" pitchFamily="18" charset="0"/>
                        </a:rPr>
                        <a:t>A clearly defined communication, accessibility or inclusion problem affecting identifiable users. The submission should explain why the problem matters and, where possible, provide evidence, observations or user insight.</a:t>
                      </a:r>
                      <a:endParaRPr lang="en-US" sz="2400" b="0" i="0" u="none" strike="noStrike" dirty="0">
                        <a:effectLst/>
                        <a:latin typeface="Garamond" panose="02020404030301010803" pitchFamily="18" charset="0"/>
                      </a:endParaRPr>
                    </a:p>
                  </a:txBody>
                  <a:tcPr marL="13405" marR="13405" marT="13405" marB="0"/>
                </a:tc>
                <a:extLst>
                  <a:ext uri="{0D108BD9-81ED-4DB2-BD59-A6C34878D82A}">
                    <a16:rowId xmlns:a16="http://schemas.microsoft.com/office/drawing/2014/main" val="13992015"/>
                  </a:ext>
                </a:extLst>
              </a:tr>
              <a:tr h="1175688">
                <a:tc>
                  <a:txBody>
                    <a:bodyPr/>
                    <a:lstStyle/>
                    <a:p>
                      <a:pPr algn="l" fontAlgn="t">
                        <a:buNone/>
                      </a:pPr>
                      <a:r>
                        <a:rPr lang="en-US" sz="2400" b="0" u="none" strike="noStrike">
                          <a:effectLst/>
                          <a:latin typeface="Garamond" panose="02020404030301010803" pitchFamily="18" charset="0"/>
                        </a:rPr>
                        <a:t>Solution &amp; Innovation</a:t>
                      </a:r>
                      <a:endParaRPr lang="en-US" sz="2400" b="0" i="0" u="none" strike="noStrike">
                        <a:effectLst/>
                        <a:latin typeface="Garamond" panose="02020404030301010803" pitchFamily="18" charset="0"/>
                      </a:endParaRPr>
                    </a:p>
                  </a:txBody>
                  <a:tcPr marL="13405" marR="13405" marT="13405" marB="0"/>
                </a:tc>
                <a:tc>
                  <a:txBody>
                    <a:bodyPr/>
                    <a:lstStyle/>
                    <a:p>
                      <a:pPr algn="l" fontAlgn="t">
                        <a:buNone/>
                      </a:pPr>
                      <a:r>
                        <a:rPr lang="en-US" sz="2400" b="0" u="none" strike="noStrike">
                          <a:effectLst/>
                          <a:latin typeface="Garamond" panose="02020404030301010803" pitchFamily="18" charset="0"/>
                        </a:rPr>
                        <a:t>A coherent proposed digital solution that directly addresses the stated problem. Assess the appropriateness of the approach and whether it offers a meaningful improvement, adaptation or distinctive idea rather than simply applying technology without clear value.</a:t>
                      </a:r>
                      <a:endParaRPr lang="en-US" sz="2400" b="0" i="0" u="none" strike="noStrike">
                        <a:effectLst/>
                        <a:latin typeface="Garamond" panose="02020404030301010803" pitchFamily="18" charset="0"/>
                      </a:endParaRPr>
                    </a:p>
                  </a:txBody>
                  <a:tcPr marL="13405" marR="13405" marT="13405" marB="0"/>
                </a:tc>
                <a:extLst>
                  <a:ext uri="{0D108BD9-81ED-4DB2-BD59-A6C34878D82A}">
                    <a16:rowId xmlns:a16="http://schemas.microsoft.com/office/drawing/2014/main" val="4182712372"/>
                  </a:ext>
                </a:extLst>
              </a:tr>
              <a:tr h="1175688">
                <a:tc>
                  <a:txBody>
                    <a:bodyPr/>
                    <a:lstStyle/>
                    <a:p>
                      <a:pPr algn="l" fontAlgn="t">
                        <a:buNone/>
                      </a:pPr>
                      <a:r>
                        <a:rPr lang="en-US" sz="2400" b="0" u="none" strike="noStrike">
                          <a:effectLst/>
                          <a:latin typeface="Garamond" panose="02020404030301010803" pitchFamily="18" charset="0"/>
                        </a:rPr>
                        <a:t>Accessibility &amp; Inclusion</a:t>
                      </a:r>
                      <a:endParaRPr lang="en-US" sz="2400" b="0" i="0" u="none" strike="noStrike">
                        <a:effectLst/>
                        <a:latin typeface="Garamond" panose="02020404030301010803" pitchFamily="18" charset="0"/>
                      </a:endParaRPr>
                    </a:p>
                  </a:txBody>
                  <a:tcPr marL="13405" marR="13405" marT="13405" marB="0"/>
                </a:tc>
                <a:tc>
                  <a:txBody>
                    <a:bodyPr/>
                    <a:lstStyle/>
                    <a:p>
                      <a:pPr algn="l" fontAlgn="t">
                        <a:buNone/>
                      </a:pPr>
                      <a:r>
                        <a:rPr lang="en-US" sz="2400" b="0" u="none" strike="noStrike">
                          <a:effectLst/>
                          <a:latin typeface="Garamond" panose="02020404030301010803" pitchFamily="18" charset="0"/>
                        </a:rPr>
                        <a:t>Accessibility is a core requirement. Assess whether persons with disabilities are clearly identified as intended or meaningfully supported users; whether accessibility is integral to the solution rather than an add-on; and whether usability for people with low digital literacy is considered where relevant.</a:t>
                      </a:r>
                      <a:endParaRPr lang="en-US" sz="2400" b="0" i="0" u="none" strike="noStrike">
                        <a:effectLst/>
                        <a:latin typeface="Garamond" panose="02020404030301010803" pitchFamily="18" charset="0"/>
                      </a:endParaRPr>
                    </a:p>
                  </a:txBody>
                  <a:tcPr marL="13405" marR="13405" marT="13405" marB="0"/>
                </a:tc>
                <a:extLst>
                  <a:ext uri="{0D108BD9-81ED-4DB2-BD59-A6C34878D82A}">
                    <a16:rowId xmlns:a16="http://schemas.microsoft.com/office/drawing/2014/main" val="3468369981"/>
                  </a:ext>
                </a:extLst>
              </a:tr>
              <a:tr h="1175688">
                <a:tc>
                  <a:txBody>
                    <a:bodyPr/>
                    <a:lstStyle/>
                    <a:p>
                      <a:pPr algn="l" fontAlgn="t">
                        <a:buNone/>
                      </a:pPr>
                      <a:r>
                        <a:rPr lang="en-US" sz="2400" b="0" u="none" strike="noStrike">
                          <a:effectLst/>
                          <a:latin typeface="Garamond" panose="02020404030301010803" pitchFamily="18" charset="0"/>
                        </a:rPr>
                        <a:t>Ghanaian Language &amp; Local Fit</a:t>
                      </a:r>
                      <a:endParaRPr lang="en-US" sz="2400" b="0" i="0" u="none" strike="noStrike">
                        <a:effectLst/>
                        <a:latin typeface="Garamond" panose="02020404030301010803" pitchFamily="18" charset="0"/>
                      </a:endParaRPr>
                    </a:p>
                  </a:txBody>
                  <a:tcPr marL="13405" marR="13405" marT="13405" marB="0"/>
                </a:tc>
                <a:tc>
                  <a:txBody>
                    <a:bodyPr/>
                    <a:lstStyle/>
                    <a:p>
                      <a:pPr algn="l" fontAlgn="t">
                        <a:buNone/>
                      </a:pPr>
                      <a:r>
                        <a:rPr lang="en-US" sz="2400" b="0" u="none" strike="noStrike">
                          <a:effectLst/>
                          <a:latin typeface="Garamond" panose="02020404030301010803" pitchFamily="18" charset="0"/>
                        </a:rPr>
                        <a:t>Meaningful use or support of one or more Ghanaian languages, together with attention to local communication practices, cultural context, infrastructure, devices, connectivity, literacy or other operating realities. A Ghanaian-language label alone is insufficient.</a:t>
                      </a:r>
                      <a:endParaRPr lang="en-US" sz="2400" b="0" i="0" u="none" strike="noStrike">
                        <a:effectLst/>
                        <a:latin typeface="Garamond" panose="02020404030301010803" pitchFamily="18" charset="0"/>
                      </a:endParaRPr>
                    </a:p>
                  </a:txBody>
                  <a:tcPr marL="13405" marR="13405" marT="13405" marB="0"/>
                </a:tc>
                <a:extLst>
                  <a:ext uri="{0D108BD9-81ED-4DB2-BD59-A6C34878D82A}">
                    <a16:rowId xmlns:a16="http://schemas.microsoft.com/office/drawing/2014/main" val="856109986"/>
                  </a:ext>
                </a:extLst>
              </a:tr>
              <a:tr h="1237273">
                <a:tc>
                  <a:txBody>
                    <a:bodyPr/>
                    <a:lstStyle/>
                    <a:p>
                      <a:pPr algn="l" fontAlgn="t">
                        <a:buNone/>
                      </a:pPr>
                      <a:r>
                        <a:rPr lang="en-US" sz="2400" b="0" u="none" strike="noStrike">
                          <a:effectLst/>
                          <a:latin typeface="Garamond" panose="02020404030301010803" pitchFamily="18" charset="0"/>
                        </a:rPr>
                        <a:t>Technical Fit &amp; Feasibility</a:t>
                      </a:r>
                      <a:endParaRPr lang="en-US" sz="2400" b="0" i="0" u="none" strike="noStrike">
                        <a:effectLst/>
                        <a:latin typeface="Garamond" panose="02020404030301010803" pitchFamily="18" charset="0"/>
                      </a:endParaRPr>
                    </a:p>
                  </a:txBody>
                  <a:tcPr marL="13405" marR="13405" marT="13405" marB="0"/>
                </a:tc>
                <a:tc>
                  <a:txBody>
                    <a:bodyPr/>
                    <a:lstStyle/>
                    <a:p>
                      <a:pPr algn="l" fontAlgn="t">
                        <a:buNone/>
                      </a:pPr>
                      <a:r>
                        <a:rPr lang="en-US" sz="2400" b="0" u="none" strike="noStrike" dirty="0">
                          <a:effectLst/>
                          <a:latin typeface="Garamond" panose="02020404030301010803" pitchFamily="18" charset="0"/>
                        </a:rPr>
                        <a:t>Assess whether the proposed technology is appropriate for the identified problem and proposed solution; whether the team explains, at a high level, how the technology will enable the solution; and whether the proposed approach appears realistic enough to be developed into a functional prototype during the hackathon.</a:t>
                      </a:r>
                      <a:endParaRPr lang="en-US" sz="2400" b="0" i="0" u="none" strike="noStrike" dirty="0">
                        <a:effectLst/>
                        <a:latin typeface="Garamond" panose="02020404030301010803" pitchFamily="18" charset="0"/>
                      </a:endParaRPr>
                    </a:p>
                  </a:txBody>
                  <a:tcPr marL="13405" marR="13405" marT="13405" marB="0"/>
                </a:tc>
                <a:extLst>
                  <a:ext uri="{0D108BD9-81ED-4DB2-BD59-A6C34878D82A}">
                    <a16:rowId xmlns:a16="http://schemas.microsoft.com/office/drawing/2014/main" val="2895106612"/>
                  </a:ext>
                </a:extLst>
              </a:tr>
              <a:tr h="1175688">
                <a:tc>
                  <a:txBody>
                    <a:bodyPr/>
                    <a:lstStyle/>
                    <a:p>
                      <a:pPr algn="l" fontAlgn="t">
                        <a:buNone/>
                      </a:pPr>
                      <a:r>
                        <a:rPr lang="en-US" sz="2400" b="0" u="none" strike="noStrike">
                          <a:effectLst/>
                          <a:latin typeface="Garamond" panose="02020404030301010803" pitchFamily="18" charset="0"/>
                        </a:rPr>
                        <a:t>Adoption &amp; Continued Use</a:t>
                      </a:r>
                      <a:endParaRPr lang="en-US" sz="2400" b="0" i="0" u="none" strike="noStrike">
                        <a:effectLst/>
                        <a:latin typeface="Garamond" panose="02020404030301010803" pitchFamily="18" charset="0"/>
                      </a:endParaRPr>
                    </a:p>
                  </a:txBody>
                  <a:tcPr marL="13405" marR="13405" marT="13405" marB="0"/>
                </a:tc>
                <a:tc>
                  <a:txBody>
                    <a:bodyPr/>
                    <a:lstStyle/>
                    <a:p>
                      <a:pPr algn="l" fontAlgn="t">
                        <a:buNone/>
                      </a:pPr>
                      <a:r>
                        <a:rPr lang="en-US" sz="2400" b="0" u="none" strike="noStrike">
                          <a:effectLst/>
                          <a:latin typeface="Garamond" panose="02020404030301010803" pitchFamily="18" charset="0"/>
                        </a:rPr>
                        <a:t>A credible reason why intended users would choose the solution, trust it and continue using it. Look for usefulness, ease of use, trust, engagement, feedback, personalization or other adoption mechanisms appropriate to the target population.</a:t>
                      </a:r>
                      <a:endParaRPr lang="en-US" sz="2400" b="0" i="0" u="none" strike="noStrike">
                        <a:effectLst/>
                        <a:latin typeface="Garamond" panose="02020404030301010803" pitchFamily="18" charset="0"/>
                      </a:endParaRPr>
                    </a:p>
                  </a:txBody>
                  <a:tcPr marL="13405" marR="13405" marT="13405" marB="0"/>
                </a:tc>
                <a:extLst>
                  <a:ext uri="{0D108BD9-81ED-4DB2-BD59-A6C34878D82A}">
                    <a16:rowId xmlns:a16="http://schemas.microsoft.com/office/drawing/2014/main" val="2061920617"/>
                  </a:ext>
                </a:extLst>
              </a:tr>
              <a:tr h="930764">
                <a:tc>
                  <a:txBody>
                    <a:bodyPr/>
                    <a:lstStyle/>
                    <a:p>
                      <a:pPr algn="l" fontAlgn="t">
                        <a:buNone/>
                      </a:pPr>
                      <a:r>
                        <a:rPr lang="en-US" sz="2400" b="0" u="none" strike="noStrike">
                          <a:effectLst/>
                          <a:latin typeface="Garamond" panose="02020404030301010803" pitchFamily="18" charset="0"/>
                        </a:rPr>
                        <a:t>Scalability &amp; Potential Impact</a:t>
                      </a:r>
                      <a:endParaRPr lang="en-US" sz="2400" b="0" i="0" u="none" strike="noStrike">
                        <a:effectLst/>
                        <a:latin typeface="Garamond" panose="02020404030301010803" pitchFamily="18" charset="0"/>
                      </a:endParaRPr>
                    </a:p>
                  </a:txBody>
                  <a:tcPr marL="13405" marR="13405" marT="13405" marB="0"/>
                </a:tc>
                <a:tc>
                  <a:txBody>
                    <a:bodyPr/>
                    <a:lstStyle/>
                    <a:p>
                      <a:pPr algn="l" fontAlgn="t">
                        <a:buNone/>
                      </a:pPr>
                      <a:r>
                        <a:rPr lang="en-US" sz="2400" b="0" u="none" strike="noStrike" dirty="0">
                          <a:effectLst/>
                          <a:latin typeface="Garamond" panose="02020404030301010803" pitchFamily="18" charset="0"/>
                        </a:rPr>
                        <a:t>Plausible benefits for users, communities or service providers; measurable or observable outcomes; and potential to extend to additional languages, regions, disability groups or use cases without overstating impact.</a:t>
                      </a:r>
                      <a:endParaRPr lang="en-US" sz="2400" b="0" i="0" u="none" strike="noStrike" dirty="0">
                        <a:effectLst/>
                        <a:latin typeface="Garamond" panose="02020404030301010803" pitchFamily="18" charset="0"/>
                      </a:endParaRPr>
                    </a:p>
                  </a:txBody>
                  <a:tcPr marL="13405" marR="13405" marT="13405" marB="0"/>
                </a:tc>
                <a:extLst>
                  <a:ext uri="{0D108BD9-81ED-4DB2-BD59-A6C34878D82A}">
                    <a16:rowId xmlns:a16="http://schemas.microsoft.com/office/drawing/2014/main" val="929359718"/>
                  </a:ext>
                </a:extLst>
              </a:tr>
            </a:tbl>
          </a:graphicData>
        </a:graphic>
      </p:graphicFrame>
    </p:spTree>
    <p:extLst>
      <p:ext uri="{BB962C8B-B14F-4D97-AF65-F5344CB8AC3E}">
        <p14:creationId xmlns:p14="http://schemas.microsoft.com/office/powerpoint/2010/main" val="1497592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cxnSp>
        <p:nvCxnSpPr>
          <p:cNvPr id="179" name="Google Shape;179;p7"/>
          <p:cNvCxnSpPr/>
          <p:nvPr/>
        </p:nvCxnSpPr>
        <p:spPr>
          <a:xfrm>
            <a:off x="1166399" y="1028700"/>
            <a:ext cx="687324" cy="0"/>
          </a:xfrm>
          <a:prstGeom prst="straightConnector1">
            <a:avLst/>
          </a:prstGeom>
          <a:noFill/>
          <a:ln w="76200" cap="flat" cmpd="sng">
            <a:solidFill>
              <a:srgbClr val="000000"/>
            </a:solidFill>
            <a:prstDash val="solid"/>
            <a:round/>
            <a:headEnd type="none" w="sm" len="sm"/>
            <a:tailEnd type="none" w="sm" len="sm"/>
          </a:ln>
        </p:spPr>
      </p:cxnSp>
      <p:sp>
        <p:nvSpPr>
          <p:cNvPr id="180" name="Google Shape;180;p7"/>
          <p:cNvSpPr txBox="1"/>
          <p:nvPr/>
        </p:nvSpPr>
        <p:spPr>
          <a:xfrm>
            <a:off x="4366799" y="346735"/>
            <a:ext cx="7445029" cy="1085215"/>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6399" b="0" i="0" u="none" strike="noStrike" cap="none" dirty="0">
                <a:solidFill>
                  <a:srgbClr val="000000"/>
                </a:solidFill>
                <a:latin typeface="DM Serif Display"/>
                <a:ea typeface="DM Serif Display"/>
                <a:cs typeface="DM Serif Display"/>
                <a:sym typeface="DM Serif Display"/>
              </a:rPr>
              <a:t>Relevant Timelines</a:t>
            </a:r>
            <a:endParaRPr dirty="0"/>
          </a:p>
        </p:txBody>
      </p:sp>
      <p:sp>
        <p:nvSpPr>
          <p:cNvPr id="181" name="Google Shape;181;p7"/>
          <p:cNvSpPr txBox="1"/>
          <p:nvPr/>
        </p:nvSpPr>
        <p:spPr>
          <a:xfrm>
            <a:off x="13671125" y="8761095"/>
            <a:ext cx="3450476" cy="273685"/>
          </a:xfrm>
          <a:prstGeom prst="rect">
            <a:avLst/>
          </a:prstGeom>
          <a:noFill/>
          <a:ln>
            <a:noFill/>
          </a:ln>
        </p:spPr>
        <p:txBody>
          <a:bodyPr spcFirstLastPara="1" wrap="square" lIns="0" tIns="0" rIns="0" bIns="0" anchor="t" anchorCtr="0">
            <a:spAutoFit/>
          </a:bodyPr>
          <a:lstStyle/>
          <a:p>
            <a:pPr marL="0" marR="0" lvl="0" indent="0" algn="r" rtl="0">
              <a:lnSpc>
                <a:spcPct val="140025"/>
              </a:lnSpc>
              <a:spcBef>
                <a:spcPts val="0"/>
              </a:spcBef>
              <a:spcAft>
                <a:spcPts val="0"/>
              </a:spcAft>
              <a:buNone/>
            </a:pPr>
            <a:r>
              <a:rPr lang="en-US" sz="1599" b="0" i="0" u="none" strike="noStrike" cap="none">
                <a:solidFill>
                  <a:srgbClr val="000000"/>
                </a:solidFill>
                <a:latin typeface="Arial"/>
                <a:ea typeface="Arial"/>
                <a:cs typeface="Arial"/>
                <a:sym typeface="Arial"/>
              </a:rPr>
              <a:t>7</a:t>
            </a:r>
            <a:endParaRPr/>
          </a:p>
        </p:txBody>
      </p:sp>
      <p:sp>
        <p:nvSpPr>
          <p:cNvPr id="182" name="Google Shape;182;p7"/>
          <p:cNvSpPr txBox="1"/>
          <p:nvPr/>
        </p:nvSpPr>
        <p:spPr>
          <a:xfrm>
            <a:off x="1175923" y="2499063"/>
            <a:ext cx="15229489" cy="1575816"/>
          </a:xfrm>
          <a:prstGeom prst="rect">
            <a:avLst/>
          </a:prstGeom>
          <a:noFill/>
          <a:ln>
            <a:noFill/>
          </a:ln>
        </p:spPr>
        <p:txBody>
          <a:bodyPr spcFirstLastPara="1" wrap="square" lIns="0" tIns="0" rIns="0" bIns="0" anchor="t" anchorCtr="0">
            <a:spAutoFit/>
          </a:bodyPr>
          <a:lstStyle/>
          <a:p>
            <a:pPr>
              <a:lnSpc>
                <a:spcPct val="160000"/>
              </a:lnSpc>
            </a:pPr>
            <a:r>
              <a:rPr lang="en-US" sz="3200" b="1" i="0" u="none" strike="noStrike" cap="none" dirty="0">
                <a:solidFill>
                  <a:srgbClr val="000000"/>
                </a:solidFill>
                <a:latin typeface="Garamond" panose="02020404030301010803" pitchFamily="18" charset="0"/>
                <a:sym typeface="Arial"/>
              </a:rPr>
              <a:t>Pre-Hackathon Phase (Virtual) </a:t>
            </a:r>
            <a:r>
              <a:rPr lang="en-US" sz="3200" dirty="0">
                <a:latin typeface="Garamond"/>
                <a:ea typeface="Garamond"/>
                <a:cs typeface="Garamond"/>
                <a:sym typeface="Garamond"/>
              </a:rPr>
              <a:t>Jul 20 – Oct 23, 2026</a:t>
            </a:r>
          </a:p>
          <a:p>
            <a:pPr>
              <a:lnSpc>
                <a:spcPct val="160000"/>
              </a:lnSpc>
            </a:pPr>
            <a:r>
              <a:rPr lang="en-US" sz="3200" dirty="0">
                <a:latin typeface="Garamond"/>
                <a:ea typeface="Garamond"/>
                <a:cs typeface="Garamond"/>
                <a:sym typeface="Garamond"/>
              </a:rPr>
              <a:t>Online bootcamp | Ideation sprint with mentor reviews</a:t>
            </a:r>
            <a:endParaRPr lang="en-US" sz="3200" dirty="0"/>
          </a:p>
        </p:txBody>
      </p:sp>
      <p:sp>
        <p:nvSpPr>
          <p:cNvPr id="2" name="Google Shape;192;p8">
            <a:extLst>
              <a:ext uri="{FF2B5EF4-FFF2-40B4-BE49-F238E27FC236}">
                <a16:creationId xmlns:a16="http://schemas.microsoft.com/office/drawing/2014/main" id="{210C95E2-8E5B-C59B-1C0B-C2910BF6BCB7}"/>
              </a:ext>
            </a:extLst>
          </p:cNvPr>
          <p:cNvSpPr txBox="1"/>
          <p:nvPr/>
        </p:nvSpPr>
        <p:spPr>
          <a:xfrm>
            <a:off x="1166399" y="4752807"/>
            <a:ext cx="14394726" cy="689228"/>
          </a:xfrm>
          <a:prstGeom prst="rect">
            <a:avLst/>
          </a:prstGeom>
          <a:noFill/>
          <a:ln>
            <a:noFill/>
          </a:ln>
        </p:spPr>
        <p:txBody>
          <a:bodyPr spcFirstLastPara="1" wrap="square" lIns="0" tIns="0" rIns="0" bIns="0" anchor="t" anchorCtr="0">
            <a:spAutoFit/>
          </a:bodyPr>
          <a:lstStyle/>
          <a:p>
            <a:pPr marL="0" marR="0" lvl="0" indent="0" algn="l" rtl="0">
              <a:lnSpc>
                <a:spcPct val="160021"/>
              </a:lnSpc>
              <a:spcBef>
                <a:spcPts val="0"/>
              </a:spcBef>
              <a:spcAft>
                <a:spcPts val="0"/>
              </a:spcAft>
              <a:buNone/>
            </a:pPr>
            <a:r>
              <a:rPr lang="en-US" sz="2799" b="1" i="0" u="none" strike="noStrike" cap="none" dirty="0">
                <a:solidFill>
                  <a:srgbClr val="000000"/>
                </a:solidFill>
                <a:latin typeface="Garamond" panose="02020404030301010803" pitchFamily="18" charset="0"/>
                <a:sym typeface="Arial"/>
              </a:rPr>
              <a:t>Hackathon Phase – In Person</a:t>
            </a:r>
            <a:endParaRPr dirty="0">
              <a:latin typeface="Garamond" panose="02020404030301010803" pitchFamily="18" charset="0"/>
            </a:endParaRPr>
          </a:p>
        </p:txBody>
      </p:sp>
      <p:sp>
        <p:nvSpPr>
          <p:cNvPr id="3" name="Google Shape;193;p8">
            <a:extLst>
              <a:ext uri="{FF2B5EF4-FFF2-40B4-BE49-F238E27FC236}">
                <a16:creationId xmlns:a16="http://schemas.microsoft.com/office/drawing/2014/main" id="{10879A64-6566-2AC6-7F08-4D459AEB6E8C}"/>
              </a:ext>
            </a:extLst>
          </p:cNvPr>
          <p:cNvSpPr txBox="1"/>
          <p:nvPr/>
        </p:nvSpPr>
        <p:spPr>
          <a:xfrm>
            <a:off x="1166399" y="5584957"/>
            <a:ext cx="14797454" cy="1378454"/>
          </a:xfrm>
          <a:prstGeom prst="rect">
            <a:avLst/>
          </a:prstGeom>
          <a:noFill/>
          <a:ln>
            <a:noFill/>
          </a:ln>
        </p:spPr>
        <p:txBody>
          <a:bodyPr spcFirstLastPara="1" wrap="square" lIns="0" tIns="0" rIns="0" bIns="0" anchor="t" anchorCtr="0">
            <a:spAutoFit/>
          </a:bodyPr>
          <a:lstStyle/>
          <a:p>
            <a:pPr marL="604519" marR="0" lvl="1" indent="-302260" algn="l" rtl="0">
              <a:lnSpc>
                <a:spcPct val="160021"/>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Oct 26 – 29, 2026: In-person mentoring and Student Innovation Fair</a:t>
            </a:r>
            <a:endParaRPr dirty="0"/>
          </a:p>
          <a:p>
            <a:pPr marL="604519" marR="0" lvl="1" indent="-302260" algn="l" rtl="0">
              <a:lnSpc>
                <a:spcPct val="160021"/>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Oct 30, 2026: Grand finale – keynote sessions, final pitch, demo presentations, and awards</a:t>
            </a:r>
            <a:endParaRPr dirty="0"/>
          </a:p>
        </p:txBody>
      </p:sp>
      <p:sp>
        <p:nvSpPr>
          <p:cNvPr id="4" name="Google Shape;194;p8">
            <a:extLst>
              <a:ext uri="{FF2B5EF4-FFF2-40B4-BE49-F238E27FC236}">
                <a16:creationId xmlns:a16="http://schemas.microsoft.com/office/drawing/2014/main" id="{939D3C9F-9B76-532D-F171-6EB92955DAAD}"/>
              </a:ext>
            </a:extLst>
          </p:cNvPr>
          <p:cNvSpPr txBox="1"/>
          <p:nvPr/>
        </p:nvSpPr>
        <p:spPr>
          <a:xfrm>
            <a:off x="1304098" y="7306730"/>
            <a:ext cx="14394726" cy="689228"/>
          </a:xfrm>
          <a:prstGeom prst="rect">
            <a:avLst/>
          </a:prstGeom>
          <a:noFill/>
          <a:ln>
            <a:noFill/>
          </a:ln>
        </p:spPr>
        <p:txBody>
          <a:bodyPr spcFirstLastPara="1" wrap="square" lIns="0" tIns="0" rIns="0" bIns="0" anchor="t" anchorCtr="0">
            <a:spAutoFit/>
          </a:bodyPr>
          <a:lstStyle/>
          <a:p>
            <a:pPr marL="0" marR="0" lvl="0" indent="0" algn="l" rtl="0">
              <a:lnSpc>
                <a:spcPct val="160021"/>
              </a:lnSpc>
              <a:spcBef>
                <a:spcPts val="0"/>
              </a:spcBef>
              <a:spcAft>
                <a:spcPts val="0"/>
              </a:spcAft>
              <a:buNone/>
            </a:pPr>
            <a:r>
              <a:rPr lang="en-US" sz="2799" b="1" i="0" u="none" strike="noStrike" cap="none">
                <a:solidFill>
                  <a:srgbClr val="000000"/>
                </a:solidFill>
                <a:latin typeface="Garamond" panose="02020404030301010803" pitchFamily="18" charset="0"/>
                <a:sym typeface="Arial"/>
              </a:rPr>
              <a:t>Post-Hackathon</a:t>
            </a:r>
            <a:endParaRPr>
              <a:latin typeface="Garamond" panose="02020404030301010803" pitchFamily="18" charset="0"/>
            </a:endParaRPr>
          </a:p>
        </p:txBody>
      </p:sp>
      <p:sp>
        <p:nvSpPr>
          <p:cNvPr id="5" name="Google Shape;195;p8">
            <a:extLst>
              <a:ext uri="{FF2B5EF4-FFF2-40B4-BE49-F238E27FC236}">
                <a16:creationId xmlns:a16="http://schemas.microsoft.com/office/drawing/2014/main" id="{2A8543E7-E823-2CD0-C381-0E02664DE1CE}"/>
              </a:ext>
            </a:extLst>
          </p:cNvPr>
          <p:cNvSpPr txBox="1"/>
          <p:nvPr/>
        </p:nvSpPr>
        <p:spPr>
          <a:xfrm>
            <a:off x="1166399" y="7938484"/>
            <a:ext cx="14797453" cy="689228"/>
          </a:xfrm>
          <a:prstGeom prst="rect">
            <a:avLst/>
          </a:prstGeom>
          <a:noFill/>
          <a:ln>
            <a:noFill/>
          </a:ln>
        </p:spPr>
        <p:txBody>
          <a:bodyPr spcFirstLastPara="1" wrap="square" lIns="0" tIns="0" rIns="0" bIns="0" anchor="t" anchorCtr="0">
            <a:spAutoFit/>
          </a:bodyPr>
          <a:lstStyle/>
          <a:p>
            <a:pPr marL="604519" marR="0" lvl="1" indent="-302260" algn="l" rtl="0">
              <a:lnSpc>
                <a:spcPct val="160021"/>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Nov 1 – Dec 10, 2026: Feedback and follow-up, incubation support, and pathways to industry pilots</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EF846F-98F4-E99F-6B92-A6BFCD10521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865080" y="5003800"/>
            <a:ext cx="4937760" cy="48006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661" y="934912"/>
            <a:ext cx="16357579" cy="8411823"/>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3D271D-E7D9-5268-E263-5B6822480DB6}"/>
              </a:ext>
            </a:extLst>
          </p:cNvPr>
          <p:cNvSpPr>
            <a:spLocks noGrp="1"/>
          </p:cNvSpPr>
          <p:nvPr>
            <p:ph type="ctrTitle"/>
          </p:nvPr>
        </p:nvSpPr>
        <p:spPr>
          <a:xfrm>
            <a:off x="1486845" y="1136972"/>
            <a:ext cx="13847115" cy="1104205"/>
          </a:xfrm>
        </p:spPr>
        <p:txBody>
          <a:bodyPr anchor="b">
            <a:normAutofit/>
          </a:bodyPr>
          <a:lstStyle/>
          <a:p>
            <a:pPr algn="l">
              <a:lnSpc>
                <a:spcPct val="90000"/>
              </a:lnSpc>
            </a:pPr>
            <a:r>
              <a:rPr lang="en-US" sz="6600" b="1" dirty="0">
                <a:latin typeface="Garamond" panose="02020404030301010803" pitchFamily="18" charset="0"/>
              </a:rPr>
              <a:t>Next Steps</a:t>
            </a:r>
          </a:p>
        </p:txBody>
      </p:sp>
      <p:sp>
        <p:nvSpPr>
          <p:cNvPr id="4" name="Google Shape;114;p2">
            <a:extLst>
              <a:ext uri="{FF2B5EF4-FFF2-40B4-BE49-F238E27FC236}">
                <a16:creationId xmlns:a16="http://schemas.microsoft.com/office/drawing/2014/main" id="{ABEBE1D5-2818-A3C7-F940-04133213EC71}"/>
              </a:ext>
            </a:extLst>
          </p:cNvPr>
          <p:cNvSpPr/>
          <p:nvPr/>
        </p:nvSpPr>
        <p:spPr>
          <a:xfrm>
            <a:off x="967760" y="8524794"/>
            <a:ext cx="1975172" cy="1488226"/>
          </a:xfrm>
          <a:custGeom>
            <a:avLst/>
            <a:gdLst/>
            <a:ahLst/>
            <a:cxnLst/>
            <a:rect l="l" t="t" r="r" b="b"/>
            <a:pathLst>
              <a:path w="1975172" h="1488226" extrusionOk="0">
                <a:moveTo>
                  <a:pt x="0" y="0"/>
                </a:moveTo>
                <a:lnTo>
                  <a:pt x="1975172" y="0"/>
                </a:lnTo>
                <a:lnTo>
                  <a:pt x="1975172" y="1488227"/>
                </a:lnTo>
                <a:lnTo>
                  <a:pt x="0" y="1488227"/>
                </a:lnTo>
                <a:lnTo>
                  <a:pt x="0" y="0"/>
                </a:lnTo>
                <a:close/>
              </a:path>
            </a:pathLst>
          </a:custGeom>
          <a:blipFill rotWithShape="1">
            <a:blip r:embed="rId2">
              <a:alphaModFix/>
            </a:blip>
            <a:stretch>
              <a:fillRect l="-3248" r="-3248"/>
            </a:stretch>
          </a:blipFill>
          <a:ln>
            <a:noFill/>
          </a:ln>
        </p:spPr>
        <p:txBody>
          <a:bodyPr/>
          <a:lstStyle/>
          <a:p>
            <a:endParaRPr lang="en-US"/>
          </a:p>
        </p:txBody>
      </p:sp>
      <p:sp>
        <p:nvSpPr>
          <p:cNvPr id="5" name="Google Shape;113;p2">
            <a:extLst>
              <a:ext uri="{FF2B5EF4-FFF2-40B4-BE49-F238E27FC236}">
                <a16:creationId xmlns:a16="http://schemas.microsoft.com/office/drawing/2014/main" id="{3B45D349-8D64-474F-C2A3-58D094BB7649}"/>
              </a:ext>
            </a:extLst>
          </p:cNvPr>
          <p:cNvSpPr/>
          <p:nvPr/>
        </p:nvSpPr>
        <p:spPr>
          <a:xfrm>
            <a:off x="3181648" y="8590592"/>
            <a:ext cx="1666471" cy="1744072"/>
          </a:xfrm>
          <a:custGeom>
            <a:avLst/>
            <a:gdLst/>
            <a:ahLst/>
            <a:cxnLst/>
            <a:rect l="l" t="t" r="r" b="b"/>
            <a:pathLst>
              <a:path w="1397435" h="1397435" extrusionOk="0">
                <a:moveTo>
                  <a:pt x="0" y="0"/>
                </a:moveTo>
                <a:lnTo>
                  <a:pt x="1397434" y="0"/>
                </a:lnTo>
                <a:lnTo>
                  <a:pt x="1397434" y="1397435"/>
                </a:lnTo>
                <a:lnTo>
                  <a:pt x="0" y="1397435"/>
                </a:lnTo>
                <a:lnTo>
                  <a:pt x="0" y="0"/>
                </a:lnTo>
                <a:close/>
              </a:path>
            </a:pathLst>
          </a:custGeom>
          <a:blipFill rotWithShape="1">
            <a:blip r:embed="rId3">
              <a:alphaModFix/>
            </a:blip>
            <a:stretch>
              <a:fillRect/>
            </a:stretch>
          </a:blipFill>
          <a:ln>
            <a:noFill/>
          </a:ln>
        </p:spPr>
        <p:txBody>
          <a:bodyPr/>
          <a:lstStyle/>
          <a:p>
            <a:endParaRPr lang="en-US"/>
          </a:p>
        </p:txBody>
      </p:sp>
      <p:graphicFrame>
        <p:nvGraphicFramePr>
          <p:cNvPr id="6" name="Table 5">
            <a:extLst>
              <a:ext uri="{FF2B5EF4-FFF2-40B4-BE49-F238E27FC236}">
                <a16:creationId xmlns:a16="http://schemas.microsoft.com/office/drawing/2014/main" id="{7D552D8C-98B6-E99E-DCCA-F6C9F29ED1C8}"/>
              </a:ext>
            </a:extLst>
          </p:cNvPr>
          <p:cNvGraphicFramePr>
            <a:graphicFrameLocks noGrp="1"/>
          </p:cNvGraphicFramePr>
          <p:nvPr>
            <p:extLst>
              <p:ext uri="{D42A27DB-BD31-4B8C-83A1-F6EECF244321}">
                <p14:modId xmlns:p14="http://schemas.microsoft.com/office/powerpoint/2010/main" val="2246803652"/>
              </p:ext>
            </p:extLst>
          </p:nvPr>
        </p:nvGraphicFramePr>
        <p:xfrm>
          <a:off x="1486845" y="2731017"/>
          <a:ext cx="12551884" cy="5648326"/>
        </p:xfrm>
        <a:graphic>
          <a:graphicData uri="http://schemas.openxmlformats.org/drawingml/2006/table">
            <a:tbl>
              <a:tblPr firstRow="1" firstCol="1" bandRow="1">
                <a:tableStyleId>{00A15C55-8517-42AA-B614-E9B94910E393}</a:tableStyleId>
              </a:tblPr>
              <a:tblGrid>
                <a:gridCol w="12551884">
                  <a:extLst>
                    <a:ext uri="{9D8B030D-6E8A-4147-A177-3AD203B41FA5}">
                      <a16:colId xmlns:a16="http://schemas.microsoft.com/office/drawing/2014/main" val="870541610"/>
                    </a:ext>
                  </a:extLst>
                </a:gridCol>
              </a:tblGrid>
              <a:tr h="1607730">
                <a:tc>
                  <a:txBody>
                    <a:bodyPr/>
                    <a:lstStyle/>
                    <a:p>
                      <a:pPr marL="0" marR="0" algn="ctr">
                        <a:lnSpc>
                          <a:spcPct val="115000"/>
                        </a:lnSpc>
                        <a:spcAft>
                          <a:spcPts val="800"/>
                        </a:spcAft>
                        <a:buNone/>
                      </a:pPr>
                      <a:r>
                        <a:rPr lang="en-US" sz="3000" b="1" kern="0" dirty="0">
                          <a:solidFill>
                            <a:schemeClr val="tx1"/>
                          </a:solidFill>
                          <a:effectLst/>
                          <a:latin typeface="Garamond" panose="02020404030301010803" pitchFamily="18" charset="0"/>
                        </a:rPr>
                        <a:t>Mentorship schedule </a:t>
                      </a:r>
                      <a:endParaRPr lang="en-US" sz="3000" b="1" kern="100" dirty="0">
                        <a:solidFill>
                          <a:schemeClr val="tx1"/>
                        </a:solidFill>
                        <a:effectLst/>
                        <a:latin typeface="Garamond" panose="02020404030301010803" pitchFamily="18" charset="0"/>
                      </a:endParaRPr>
                    </a:p>
                    <a:p>
                      <a:pPr marL="0" marR="0" algn="ctr">
                        <a:lnSpc>
                          <a:spcPct val="115000"/>
                        </a:lnSpc>
                        <a:spcAft>
                          <a:spcPts val="800"/>
                        </a:spcAft>
                        <a:buNone/>
                      </a:pPr>
                      <a:r>
                        <a:rPr lang="en-US" sz="3000" b="0" kern="0" dirty="0">
                          <a:solidFill>
                            <a:schemeClr val="tx1"/>
                          </a:solidFill>
                          <a:effectLst/>
                          <a:latin typeface="Garamond" panose="02020404030301010803" pitchFamily="18" charset="0"/>
                        </a:rPr>
                        <a:t>Morning session - 10:00 </a:t>
                      </a:r>
                      <a:r>
                        <a:rPr lang="en-US" sz="3000" b="0" kern="0" dirty="0" err="1">
                          <a:solidFill>
                            <a:schemeClr val="tx1"/>
                          </a:solidFill>
                          <a:effectLst/>
                          <a:latin typeface="Garamond" panose="02020404030301010803" pitchFamily="18" charset="0"/>
                        </a:rPr>
                        <a:t>a.m</a:t>
                      </a:r>
                      <a:r>
                        <a:rPr lang="en-US" sz="3000" b="0" kern="0" dirty="0">
                          <a:solidFill>
                            <a:schemeClr val="tx1"/>
                          </a:solidFill>
                          <a:effectLst/>
                          <a:latin typeface="Garamond" panose="02020404030301010803" pitchFamily="18" charset="0"/>
                        </a:rPr>
                        <a:t> - 12:00 noon; </a:t>
                      </a:r>
                      <a:endParaRPr lang="en-US" sz="3000" b="0" kern="100" dirty="0">
                        <a:solidFill>
                          <a:schemeClr val="tx1"/>
                        </a:solidFill>
                        <a:effectLst/>
                        <a:latin typeface="Garamond" panose="02020404030301010803" pitchFamily="18" charset="0"/>
                      </a:endParaRPr>
                    </a:p>
                    <a:p>
                      <a:pPr marL="0" marR="0" algn="ctr">
                        <a:lnSpc>
                          <a:spcPct val="115000"/>
                        </a:lnSpc>
                        <a:spcAft>
                          <a:spcPts val="800"/>
                        </a:spcAft>
                        <a:buNone/>
                      </a:pPr>
                      <a:r>
                        <a:rPr lang="en-US" sz="3000" b="0" kern="0" dirty="0">
                          <a:solidFill>
                            <a:schemeClr val="tx1"/>
                          </a:solidFill>
                          <a:effectLst/>
                          <a:latin typeface="Garamond" panose="02020404030301010803" pitchFamily="18" charset="0"/>
                        </a:rPr>
                        <a:t>Evening session - 04:00 </a:t>
                      </a:r>
                      <a:r>
                        <a:rPr lang="en-US" sz="3000" b="0" kern="0" dirty="0" err="1">
                          <a:solidFill>
                            <a:schemeClr val="tx1"/>
                          </a:solidFill>
                          <a:effectLst/>
                          <a:latin typeface="Garamond" panose="02020404030301010803" pitchFamily="18" charset="0"/>
                        </a:rPr>
                        <a:t>p.m</a:t>
                      </a:r>
                      <a:r>
                        <a:rPr lang="en-US" sz="3000" b="0" kern="0" dirty="0">
                          <a:solidFill>
                            <a:schemeClr val="tx1"/>
                          </a:solidFill>
                          <a:effectLst/>
                          <a:latin typeface="Garamond" panose="02020404030301010803" pitchFamily="18" charset="0"/>
                        </a:rPr>
                        <a:t> - 06:00 </a:t>
                      </a:r>
                      <a:r>
                        <a:rPr lang="en-US" sz="3000" b="0" kern="0" dirty="0" err="1">
                          <a:solidFill>
                            <a:schemeClr val="tx1"/>
                          </a:solidFill>
                          <a:effectLst/>
                          <a:latin typeface="Garamond" panose="02020404030301010803" pitchFamily="18" charset="0"/>
                        </a:rPr>
                        <a:t>p.m</a:t>
                      </a:r>
                      <a:endParaRPr lang="en-US" sz="3000" b="0" kern="100" dirty="0">
                        <a:solidFill>
                          <a:schemeClr val="tx1"/>
                        </a:solidFill>
                        <a:effectLst/>
                        <a:latin typeface="Garamond" panose="02020404030301010803" pitchFamily="18" charset="0"/>
                        <a:ea typeface="Aptos" panose="020B0004020202020204" pitchFamily="34" charset="0"/>
                        <a:cs typeface="Times New Roman" panose="02020603050405020304" pitchFamily="18" charset="0"/>
                      </a:endParaRPr>
                    </a:p>
                  </a:txBody>
                  <a:tcPr marL="63500" marR="63500" marT="63500" marB="6350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0292598"/>
                  </a:ext>
                </a:extLst>
              </a:tr>
              <a:tr h="3192870">
                <a:tc>
                  <a:txBody>
                    <a:bodyPr/>
                    <a:lstStyle/>
                    <a:p>
                      <a:pPr marL="0" marR="0" algn="l">
                        <a:lnSpc>
                          <a:spcPct val="115000"/>
                        </a:lnSpc>
                        <a:spcAft>
                          <a:spcPts val="800"/>
                        </a:spcAft>
                        <a:buNone/>
                      </a:pPr>
                      <a:r>
                        <a:rPr lang="en-US" sz="3000" b="0" kern="0" dirty="0">
                          <a:solidFill>
                            <a:schemeClr val="tx1"/>
                          </a:solidFill>
                          <a:effectLst/>
                          <a:latin typeface="Garamond" panose="02020404030301010803" pitchFamily="18" charset="0"/>
                        </a:rPr>
                        <a:t>Business, Engineering &amp; Impact - Monday | 24th August</a:t>
                      </a:r>
                      <a:endParaRPr lang="en-US" sz="3000" b="0" kern="100" dirty="0">
                        <a:solidFill>
                          <a:schemeClr val="tx1"/>
                        </a:solidFill>
                        <a:effectLst/>
                        <a:latin typeface="Garamond" panose="02020404030301010803" pitchFamily="18" charset="0"/>
                      </a:endParaRPr>
                    </a:p>
                    <a:p>
                      <a:pPr marL="0" marR="0" algn="l">
                        <a:lnSpc>
                          <a:spcPct val="115000"/>
                        </a:lnSpc>
                        <a:spcAft>
                          <a:spcPts val="800"/>
                        </a:spcAft>
                        <a:buNone/>
                      </a:pPr>
                      <a:r>
                        <a:rPr lang="en-US" sz="3000" b="0" kern="0" dirty="0">
                          <a:solidFill>
                            <a:schemeClr val="tx1"/>
                          </a:solidFill>
                          <a:effectLst/>
                          <a:latin typeface="Garamond" panose="02020404030301010803" pitchFamily="18" charset="0"/>
                        </a:rPr>
                        <a:t>Computer Vision &amp; Agentic AI – Tuesday | 25</a:t>
                      </a:r>
                      <a:r>
                        <a:rPr lang="en-US" sz="3000" b="0" kern="0" baseline="30000" dirty="0">
                          <a:solidFill>
                            <a:schemeClr val="tx1"/>
                          </a:solidFill>
                          <a:effectLst/>
                          <a:latin typeface="Garamond" panose="02020404030301010803" pitchFamily="18" charset="0"/>
                        </a:rPr>
                        <a:t>th</a:t>
                      </a:r>
                      <a:r>
                        <a:rPr lang="en-US" sz="3000" b="0" kern="0" dirty="0">
                          <a:solidFill>
                            <a:schemeClr val="tx1"/>
                          </a:solidFill>
                          <a:effectLst/>
                          <a:latin typeface="Garamond" panose="02020404030301010803" pitchFamily="18" charset="0"/>
                        </a:rPr>
                        <a:t> August</a:t>
                      </a:r>
                      <a:endParaRPr lang="en-US" sz="3000" b="0" kern="100" dirty="0">
                        <a:solidFill>
                          <a:schemeClr val="tx1"/>
                        </a:solidFill>
                        <a:effectLst/>
                        <a:latin typeface="Garamond" panose="02020404030301010803" pitchFamily="18" charset="0"/>
                      </a:endParaRPr>
                    </a:p>
                    <a:p>
                      <a:pPr marL="0" marR="0" algn="l">
                        <a:lnSpc>
                          <a:spcPct val="115000"/>
                        </a:lnSpc>
                        <a:spcAft>
                          <a:spcPts val="800"/>
                        </a:spcAft>
                        <a:buNone/>
                      </a:pPr>
                      <a:r>
                        <a:rPr lang="en-US" sz="3000" b="0" kern="0" dirty="0">
                          <a:solidFill>
                            <a:schemeClr val="tx1"/>
                          </a:solidFill>
                          <a:effectLst/>
                          <a:latin typeface="Garamond" panose="02020404030301010803" pitchFamily="18" charset="0"/>
                        </a:rPr>
                        <a:t>Accessibility &amp; Personalization – Wednesday |26</a:t>
                      </a:r>
                      <a:r>
                        <a:rPr lang="en-US" sz="3000" b="0" kern="0" baseline="30000" dirty="0">
                          <a:solidFill>
                            <a:schemeClr val="tx1"/>
                          </a:solidFill>
                          <a:effectLst/>
                          <a:latin typeface="Garamond" panose="02020404030301010803" pitchFamily="18" charset="0"/>
                        </a:rPr>
                        <a:t>th</a:t>
                      </a:r>
                      <a:r>
                        <a:rPr lang="en-US" sz="3000" b="0" kern="0" dirty="0">
                          <a:solidFill>
                            <a:schemeClr val="tx1"/>
                          </a:solidFill>
                          <a:effectLst/>
                          <a:latin typeface="Garamond" panose="02020404030301010803" pitchFamily="18" charset="0"/>
                        </a:rPr>
                        <a:t> August</a:t>
                      </a:r>
                      <a:endParaRPr lang="en-US" sz="3000" b="0" kern="100" dirty="0">
                        <a:solidFill>
                          <a:schemeClr val="tx1"/>
                        </a:solidFill>
                        <a:effectLst/>
                        <a:latin typeface="Garamond" panose="02020404030301010803" pitchFamily="18" charset="0"/>
                      </a:endParaRPr>
                    </a:p>
                    <a:p>
                      <a:pPr marL="0" marR="0" algn="l">
                        <a:lnSpc>
                          <a:spcPct val="115000"/>
                        </a:lnSpc>
                        <a:spcAft>
                          <a:spcPts val="800"/>
                        </a:spcAft>
                        <a:buNone/>
                      </a:pPr>
                      <a:r>
                        <a:rPr lang="en-US" sz="3000" b="0" kern="0" dirty="0">
                          <a:solidFill>
                            <a:schemeClr val="tx1"/>
                          </a:solidFill>
                          <a:effectLst/>
                          <a:latin typeface="Garamond" panose="02020404030301010803" pitchFamily="18" charset="0"/>
                        </a:rPr>
                        <a:t>Fintech &amp; Digital services – Thursday | 27</a:t>
                      </a:r>
                      <a:r>
                        <a:rPr lang="en-US" sz="3000" b="0" kern="0" baseline="30000" dirty="0">
                          <a:solidFill>
                            <a:schemeClr val="tx1"/>
                          </a:solidFill>
                          <a:effectLst/>
                          <a:latin typeface="Garamond" panose="02020404030301010803" pitchFamily="18" charset="0"/>
                        </a:rPr>
                        <a:t>th</a:t>
                      </a:r>
                      <a:r>
                        <a:rPr lang="en-US" sz="3000" b="0" kern="0" dirty="0">
                          <a:solidFill>
                            <a:schemeClr val="tx1"/>
                          </a:solidFill>
                          <a:effectLst/>
                          <a:latin typeface="Garamond" panose="02020404030301010803" pitchFamily="18" charset="0"/>
                        </a:rPr>
                        <a:t> August</a:t>
                      </a:r>
                      <a:endParaRPr lang="en-US" sz="3000" b="0" kern="100" dirty="0">
                        <a:solidFill>
                          <a:schemeClr val="tx1"/>
                        </a:solidFill>
                        <a:effectLst/>
                        <a:latin typeface="Garamond" panose="02020404030301010803" pitchFamily="18" charset="0"/>
                      </a:endParaRPr>
                    </a:p>
                    <a:p>
                      <a:pPr marL="0" marR="0" algn="l">
                        <a:lnSpc>
                          <a:spcPct val="115000"/>
                        </a:lnSpc>
                        <a:spcAft>
                          <a:spcPts val="800"/>
                        </a:spcAft>
                        <a:buNone/>
                      </a:pPr>
                      <a:r>
                        <a:rPr lang="en-US" sz="3000" b="0" kern="0" dirty="0">
                          <a:solidFill>
                            <a:schemeClr val="tx1"/>
                          </a:solidFill>
                          <a:effectLst/>
                          <a:latin typeface="Garamond" panose="02020404030301010803" pitchFamily="18" charset="0"/>
                        </a:rPr>
                        <a:t>AI &amp; Language Technologies – Friday | 28</a:t>
                      </a:r>
                      <a:r>
                        <a:rPr lang="en-US" sz="3000" b="0" kern="0" baseline="30000" dirty="0">
                          <a:solidFill>
                            <a:schemeClr val="tx1"/>
                          </a:solidFill>
                          <a:effectLst/>
                          <a:latin typeface="Garamond" panose="02020404030301010803" pitchFamily="18" charset="0"/>
                        </a:rPr>
                        <a:t>th</a:t>
                      </a:r>
                      <a:r>
                        <a:rPr lang="en-US" sz="3000" b="0" kern="0" dirty="0">
                          <a:solidFill>
                            <a:schemeClr val="tx1"/>
                          </a:solidFill>
                          <a:effectLst/>
                          <a:latin typeface="Garamond" panose="02020404030301010803" pitchFamily="18" charset="0"/>
                        </a:rPr>
                        <a:t> August</a:t>
                      </a:r>
                      <a:endParaRPr lang="en-US" sz="3000" b="0" kern="100" dirty="0">
                        <a:solidFill>
                          <a:schemeClr val="tx1"/>
                        </a:solidFill>
                        <a:effectLst/>
                        <a:latin typeface="Garamond" panose="02020404030301010803" pitchFamily="18" charset="0"/>
                      </a:endParaRPr>
                    </a:p>
                    <a:p>
                      <a:pPr marL="0" marR="0" algn="l">
                        <a:lnSpc>
                          <a:spcPct val="115000"/>
                        </a:lnSpc>
                        <a:spcAft>
                          <a:spcPts val="800"/>
                        </a:spcAft>
                        <a:buNone/>
                      </a:pPr>
                      <a:r>
                        <a:rPr lang="en-US" sz="3000" b="0" kern="0" dirty="0">
                          <a:solidFill>
                            <a:schemeClr val="tx1"/>
                          </a:solidFill>
                          <a:effectLst/>
                          <a:latin typeface="Garamond" panose="02020404030301010803" pitchFamily="18" charset="0"/>
                        </a:rPr>
                        <a:t>UX/UI - Saturday – Saturday | 29</a:t>
                      </a:r>
                      <a:r>
                        <a:rPr lang="en-US" sz="3000" b="0" kern="0" baseline="30000" dirty="0">
                          <a:solidFill>
                            <a:schemeClr val="tx1"/>
                          </a:solidFill>
                          <a:effectLst/>
                          <a:latin typeface="Garamond" panose="02020404030301010803" pitchFamily="18" charset="0"/>
                        </a:rPr>
                        <a:t>th</a:t>
                      </a:r>
                      <a:r>
                        <a:rPr lang="en-US" sz="3000" b="0" kern="0" dirty="0">
                          <a:solidFill>
                            <a:schemeClr val="tx1"/>
                          </a:solidFill>
                          <a:effectLst/>
                          <a:latin typeface="Garamond" panose="02020404030301010803" pitchFamily="18" charset="0"/>
                        </a:rPr>
                        <a:t> August</a:t>
                      </a:r>
                      <a:endParaRPr lang="en-US" sz="3000" b="0" kern="100" dirty="0">
                        <a:solidFill>
                          <a:schemeClr val="tx1"/>
                        </a:solidFill>
                        <a:effectLst/>
                        <a:latin typeface="Garamond" panose="02020404030301010803" pitchFamily="18" charset="0"/>
                        <a:ea typeface="Aptos" panose="020B0004020202020204" pitchFamily="34" charset="0"/>
                        <a:cs typeface="Times New Roman" panose="02020603050405020304" pitchFamily="18" charset="0"/>
                      </a:endParaRPr>
                    </a:p>
                  </a:txBody>
                  <a:tcPr marL="63500" marR="63500" marT="63500" marB="6350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86389420"/>
                  </a:ext>
                </a:extLst>
              </a:tr>
            </a:tbl>
          </a:graphicData>
        </a:graphic>
      </p:graphicFrame>
    </p:spTree>
    <p:extLst>
      <p:ext uri="{BB962C8B-B14F-4D97-AF65-F5344CB8AC3E}">
        <p14:creationId xmlns:p14="http://schemas.microsoft.com/office/powerpoint/2010/main" val="415409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cxnSp>
        <p:nvCxnSpPr>
          <p:cNvPr id="247" name="Google Shape;247;p14"/>
          <p:cNvCxnSpPr/>
          <p:nvPr/>
        </p:nvCxnSpPr>
        <p:spPr>
          <a:xfrm>
            <a:off x="1166399" y="1028700"/>
            <a:ext cx="687324" cy="0"/>
          </a:xfrm>
          <a:prstGeom prst="straightConnector1">
            <a:avLst/>
          </a:prstGeom>
          <a:noFill/>
          <a:ln w="76200" cap="flat" cmpd="sng">
            <a:solidFill>
              <a:srgbClr val="000000"/>
            </a:solidFill>
            <a:prstDash val="solid"/>
            <a:round/>
            <a:headEnd type="none" w="sm" len="sm"/>
            <a:tailEnd type="none" w="sm" len="sm"/>
          </a:ln>
        </p:spPr>
      </p:cxnSp>
      <p:grpSp>
        <p:nvGrpSpPr>
          <p:cNvPr id="248" name="Google Shape;248;p14"/>
          <p:cNvGrpSpPr/>
          <p:nvPr/>
        </p:nvGrpSpPr>
        <p:grpSpPr>
          <a:xfrm>
            <a:off x="1166399" y="2772163"/>
            <a:ext cx="4899397" cy="4925735"/>
            <a:chOff x="0" y="-47625"/>
            <a:chExt cx="1190153" cy="1196551"/>
          </a:xfrm>
        </p:grpSpPr>
        <p:sp>
          <p:nvSpPr>
            <p:cNvPr id="249" name="Google Shape;249;p14"/>
            <p:cNvSpPr/>
            <p:nvPr/>
          </p:nvSpPr>
          <p:spPr>
            <a:xfrm>
              <a:off x="0" y="0"/>
              <a:ext cx="1190153" cy="1148926"/>
            </a:xfrm>
            <a:custGeom>
              <a:avLst/>
              <a:gdLst/>
              <a:ahLst/>
              <a:cxnLst/>
              <a:rect l="l" t="t" r="r" b="b"/>
              <a:pathLst>
                <a:path w="1190153" h="1148926" extrusionOk="0">
                  <a:moveTo>
                    <a:pt x="86733" y="0"/>
                  </a:moveTo>
                  <a:lnTo>
                    <a:pt x="1103420" y="0"/>
                  </a:lnTo>
                  <a:cubicBezTo>
                    <a:pt x="1126423" y="0"/>
                    <a:pt x="1148484" y="9138"/>
                    <a:pt x="1164750" y="25404"/>
                  </a:cubicBezTo>
                  <a:cubicBezTo>
                    <a:pt x="1181015" y="41669"/>
                    <a:pt x="1190153" y="63730"/>
                    <a:pt x="1190153" y="86733"/>
                  </a:cubicBezTo>
                  <a:lnTo>
                    <a:pt x="1190153" y="1062193"/>
                  </a:lnTo>
                  <a:cubicBezTo>
                    <a:pt x="1190153" y="1085196"/>
                    <a:pt x="1181015" y="1107257"/>
                    <a:pt x="1164750" y="1123523"/>
                  </a:cubicBezTo>
                  <a:cubicBezTo>
                    <a:pt x="1148484" y="1139788"/>
                    <a:pt x="1126423" y="1148926"/>
                    <a:pt x="1103420" y="1148926"/>
                  </a:cubicBezTo>
                  <a:lnTo>
                    <a:pt x="86733" y="1148926"/>
                  </a:lnTo>
                  <a:cubicBezTo>
                    <a:pt x="63730" y="1148926"/>
                    <a:pt x="41669" y="1139788"/>
                    <a:pt x="25404" y="1123523"/>
                  </a:cubicBezTo>
                  <a:cubicBezTo>
                    <a:pt x="9138" y="1107257"/>
                    <a:pt x="0" y="1085196"/>
                    <a:pt x="0" y="1062193"/>
                  </a:cubicBezTo>
                  <a:lnTo>
                    <a:pt x="0" y="86733"/>
                  </a:lnTo>
                  <a:cubicBezTo>
                    <a:pt x="0" y="63730"/>
                    <a:pt x="9138" y="41669"/>
                    <a:pt x="25404" y="25404"/>
                  </a:cubicBezTo>
                  <a:cubicBezTo>
                    <a:pt x="41669" y="9138"/>
                    <a:pt x="63730" y="0"/>
                    <a:pt x="86733" y="0"/>
                  </a:cubicBezTo>
                  <a:close/>
                </a:path>
              </a:pathLst>
            </a:custGeom>
            <a:solidFill>
              <a:srgbClr val="FFFFFF">
                <a:alpha val="49804"/>
              </a:srgbClr>
            </a:solidFill>
            <a:ln w="28575" cap="rnd" cmpd="sng">
              <a:solidFill>
                <a:srgbClr val="000000">
                  <a:alpha val="49804"/>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4"/>
            <p:cNvSpPr txBox="1"/>
            <p:nvPr/>
          </p:nvSpPr>
          <p:spPr>
            <a:xfrm>
              <a:off x="0" y="-47625"/>
              <a:ext cx="1190153" cy="1196551"/>
            </a:xfrm>
            <a:prstGeom prst="rect">
              <a:avLst/>
            </a:prstGeom>
            <a:noFill/>
            <a:ln>
              <a:noFill/>
            </a:ln>
          </p:spPr>
          <p:txBody>
            <a:bodyPr spcFirstLastPara="1" wrap="square" lIns="50800" tIns="50800" rIns="50800" bIns="50800" anchor="ctr" anchorCtr="0">
              <a:noAutofit/>
            </a:bodyPr>
            <a:lstStyle/>
            <a:p>
              <a:pPr marL="0" marR="0" lvl="0" indent="0" algn="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51" name="Google Shape;251;p14"/>
          <p:cNvGrpSpPr/>
          <p:nvPr/>
        </p:nvGrpSpPr>
        <p:grpSpPr>
          <a:xfrm>
            <a:off x="6763151" y="2772163"/>
            <a:ext cx="4899397" cy="4925735"/>
            <a:chOff x="0" y="-47625"/>
            <a:chExt cx="1190153" cy="1196551"/>
          </a:xfrm>
        </p:grpSpPr>
        <p:sp>
          <p:nvSpPr>
            <p:cNvPr id="252" name="Google Shape;252;p14"/>
            <p:cNvSpPr/>
            <p:nvPr/>
          </p:nvSpPr>
          <p:spPr>
            <a:xfrm>
              <a:off x="0" y="0"/>
              <a:ext cx="1190153" cy="1148926"/>
            </a:xfrm>
            <a:custGeom>
              <a:avLst/>
              <a:gdLst/>
              <a:ahLst/>
              <a:cxnLst/>
              <a:rect l="l" t="t" r="r" b="b"/>
              <a:pathLst>
                <a:path w="1190153" h="1148926" extrusionOk="0">
                  <a:moveTo>
                    <a:pt x="86733" y="0"/>
                  </a:moveTo>
                  <a:lnTo>
                    <a:pt x="1103420" y="0"/>
                  </a:lnTo>
                  <a:cubicBezTo>
                    <a:pt x="1126423" y="0"/>
                    <a:pt x="1148484" y="9138"/>
                    <a:pt x="1164750" y="25404"/>
                  </a:cubicBezTo>
                  <a:cubicBezTo>
                    <a:pt x="1181015" y="41669"/>
                    <a:pt x="1190153" y="63730"/>
                    <a:pt x="1190153" y="86733"/>
                  </a:cubicBezTo>
                  <a:lnTo>
                    <a:pt x="1190153" y="1062193"/>
                  </a:lnTo>
                  <a:cubicBezTo>
                    <a:pt x="1190153" y="1085196"/>
                    <a:pt x="1181015" y="1107257"/>
                    <a:pt x="1164750" y="1123523"/>
                  </a:cubicBezTo>
                  <a:cubicBezTo>
                    <a:pt x="1148484" y="1139788"/>
                    <a:pt x="1126423" y="1148926"/>
                    <a:pt x="1103420" y="1148926"/>
                  </a:cubicBezTo>
                  <a:lnTo>
                    <a:pt x="86733" y="1148926"/>
                  </a:lnTo>
                  <a:cubicBezTo>
                    <a:pt x="63730" y="1148926"/>
                    <a:pt x="41669" y="1139788"/>
                    <a:pt x="25404" y="1123523"/>
                  </a:cubicBezTo>
                  <a:cubicBezTo>
                    <a:pt x="9138" y="1107257"/>
                    <a:pt x="0" y="1085196"/>
                    <a:pt x="0" y="1062193"/>
                  </a:cubicBezTo>
                  <a:lnTo>
                    <a:pt x="0" y="86733"/>
                  </a:lnTo>
                  <a:cubicBezTo>
                    <a:pt x="0" y="63730"/>
                    <a:pt x="9138" y="41669"/>
                    <a:pt x="25404" y="25404"/>
                  </a:cubicBezTo>
                  <a:cubicBezTo>
                    <a:pt x="41669" y="9138"/>
                    <a:pt x="63730" y="0"/>
                    <a:pt x="86733" y="0"/>
                  </a:cubicBezTo>
                  <a:close/>
                </a:path>
              </a:pathLst>
            </a:custGeom>
            <a:solidFill>
              <a:srgbClr val="FFFFFF">
                <a:alpha val="49804"/>
              </a:srgbClr>
            </a:solidFill>
            <a:ln w="28575" cap="rnd" cmpd="sng">
              <a:solidFill>
                <a:srgbClr val="000000">
                  <a:alpha val="49804"/>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4"/>
            <p:cNvSpPr txBox="1"/>
            <p:nvPr/>
          </p:nvSpPr>
          <p:spPr>
            <a:xfrm>
              <a:off x="0" y="-47625"/>
              <a:ext cx="1190153" cy="1196551"/>
            </a:xfrm>
            <a:prstGeom prst="rect">
              <a:avLst/>
            </a:prstGeom>
            <a:noFill/>
            <a:ln>
              <a:noFill/>
            </a:ln>
          </p:spPr>
          <p:txBody>
            <a:bodyPr spcFirstLastPara="1" wrap="square" lIns="50800" tIns="50800" rIns="50800" bIns="50800" anchor="ctr" anchorCtr="0">
              <a:noAutofit/>
            </a:bodyPr>
            <a:lstStyle/>
            <a:p>
              <a:pPr marL="0" marR="0" lvl="0" indent="0" algn="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54" name="Google Shape;254;p14"/>
          <p:cNvGrpSpPr/>
          <p:nvPr/>
        </p:nvGrpSpPr>
        <p:grpSpPr>
          <a:xfrm>
            <a:off x="12359903" y="2772163"/>
            <a:ext cx="4899397" cy="4925735"/>
            <a:chOff x="0" y="-47625"/>
            <a:chExt cx="1190153" cy="1196551"/>
          </a:xfrm>
        </p:grpSpPr>
        <p:sp>
          <p:nvSpPr>
            <p:cNvPr id="255" name="Google Shape;255;p14"/>
            <p:cNvSpPr/>
            <p:nvPr/>
          </p:nvSpPr>
          <p:spPr>
            <a:xfrm>
              <a:off x="0" y="0"/>
              <a:ext cx="1190153" cy="1148926"/>
            </a:xfrm>
            <a:custGeom>
              <a:avLst/>
              <a:gdLst/>
              <a:ahLst/>
              <a:cxnLst/>
              <a:rect l="l" t="t" r="r" b="b"/>
              <a:pathLst>
                <a:path w="1190153" h="1148926" extrusionOk="0">
                  <a:moveTo>
                    <a:pt x="86733" y="0"/>
                  </a:moveTo>
                  <a:lnTo>
                    <a:pt x="1103420" y="0"/>
                  </a:lnTo>
                  <a:cubicBezTo>
                    <a:pt x="1126423" y="0"/>
                    <a:pt x="1148484" y="9138"/>
                    <a:pt x="1164750" y="25404"/>
                  </a:cubicBezTo>
                  <a:cubicBezTo>
                    <a:pt x="1181015" y="41669"/>
                    <a:pt x="1190153" y="63730"/>
                    <a:pt x="1190153" y="86733"/>
                  </a:cubicBezTo>
                  <a:lnTo>
                    <a:pt x="1190153" y="1062193"/>
                  </a:lnTo>
                  <a:cubicBezTo>
                    <a:pt x="1190153" y="1085196"/>
                    <a:pt x="1181015" y="1107257"/>
                    <a:pt x="1164750" y="1123523"/>
                  </a:cubicBezTo>
                  <a:cubicBezTo>
                    <a:pt x="1148484" y="1139788"/>
                    <a:pt x="1126423" y="1148926"/>
                    <a:pt x="1103420" y="1148926"/>
                  </a:cubicBezTo>
                  <a:lnTo>
                    <a:pt x="86733" y="1148926"/>
                  </a:lnTo>
                  <a:cubicBezTo>
                    <a:pt x="63730" y="1148926"/>
                    <a:pt x="41669" y="1139788"/>
                    <a:pt x="25404" y="1123523"/>
                  </a:cubicBezTo>
                  <a:cubicBezTo>
                    <a:pt x="9138" y="1107257"/>
                    <a:pt x="0" y="1085196"/>
                    <a:pt x="0" y="1062193"/>
                  </a:cubicBezTo>
                  <a:lnTo>
                    <a:pt x="0" y="86733"/>
                  </a:lnTo>
                  <a:cubicBezTo>
                    <a:pt x="0" y="63730"/>
                    <a:pt x="9138" y="41669"/>
                    <a:pt x="25404" y="25404"/>
                  </a:cubicBezTo>
                  <a:cubicBezTo>
                    <a:pt x="41669" y="9138"/>
                    <a:pt x="63730" y="0"/>
                    <a:pt x="86733" y="0"/>
                  </a:cubicBezTo>
                  <a:close/>
                </a:path>
              </a:pathLst>
            </a:custGeom>
            <a:solidFill>
              <a:srgbClr val="FFFFFF">
                <a:alpha val="49804"/>
              </a:srgbClr>
            </a:solidFill>
            <a:ln w="28575" cap="rnd" cmpd="sng">
              <a:solidFill>
                <a:srgbClr val="000000">
                  <a:alpha val="49804"/>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4"/>
            <p:cNvSpPr txBox="1"/>
            <p:nvPr/>
          </p:nvSpPr>
          <p:spPr>
            <a:xfrm>
              <a:off x="0" y="-47625"/>
              <a:ext cx="1190153" cy="1196551"/>
            </a:xfrm>
            <a:prstGeom prst="rect">
              <a:avLst/>
            </a:prstGeom>
            <a:noFill/>
            <a:ln>
              <a:noFill/>
            </a:ln>
          </p:spPr>
          <p:txBody>
            <a:bodyPr spcFirstLastPara="1" wrap="square" lIns="50800" tIns="50800" rIns="50800" bIns="50800" anchor="ctr" anchorCtr="0">
              <a:noAutofit/>
            </a:bodyPr>
            <a:lstStyle/>
            <a:p>
              <a:pPr marL="0" marR="0" lvl="0" indent="0" algn="r" rtl="0">
                <a:lnSpc>
                  <a:spcPct val="186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57" name="Google Shape;257;p14"/>
          <p:cNvSpPr/>
          <p:nvPr/>
        </p:nvSpPr>
        <p:spPr>
          <a:xfrm>
            <a:off x="3083215" y="3628732"/>
            <a:ext cx="1065764" cy="1012476"/>
          </a:xfrm>
          <a:custGeom>
            <a:avLst/>
            <a:gdLst/>
            <a:ahLst/>
            <a:cxnLst/>
            <a:rect l="l" t="t" r="r" b="b"/>
            <a:pathLst>
              <a:path w="1065764" h="1012476" extrusionOk="0">
                <a:moveTo>
                  <a:pt x="0" y="0"/>
                </a:moveTo>
                <a:lnTo>
                  <a:pt x="1065764" y="0"/>
                </a:lnTo>
                <a:lnTo>
                  <a:pt x="1065764" y="1012476"/>
                </a:lnTo>
                <a:lnTo>
                  <a:pt x="0" y="1012476"/>
                </a:lnTo>
                <a:lnTo>
                  <a:pt x="0" y="0"/>
                </a:lnTo>
                <a:close/>
              </a:path>
            </a:pathLst>
          </a:custGeom>
          <a:blipFill rotWithShape="1">
            <a:blip r:embed="rId3">
              <a:alphaModFix/>
            </a:blip>
            <a:stretch>
              <a:fillRect/>
            </a:stretch>
          </a:blipFill>
          <a:ln>
            <a:noFill/>
          </a:ln>
        </p:spPr>
        <p:txBody>
          <a:bodyPr/>
          <a:lstStyle/>
          <a:p>
            <a:endParaRPr lang="en-US"/>
          </a:p>
        </p:txBody>
      </p:sp>
      <p:sp>
        <p:nvSpPr>
          <p:cNvPr id="258" name="Google Shape;258;p14"/>
          <p:cNvSpPr txBox="1"/>
          <p:nvPr/>
        </p:nvSpPr>
        <p:spPr>
          <a:xfrm>
            <a:off x="1166399" y="1233825"/>
            <a:ext cx="4952833" cy="1085215"/>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6399" b="0" i="0" u="none" strike="noStrike" cap="none">
                <a:solidFill>
                  <a:srgbClr val="000000"/>
                </a:solidFill>
                <a:latin typeface="DM Serif Display"/>
                <a:ea typeface="DM Serif Display"/>
                <a:cs typeface="DM Serif Display"/>
                <a:sym typeface="DM Serif Display"/>
              </a:rPr>
              <a:t>Prizes</a:t>
            </a:r>
            <a:endParaRPr/>
          </a:p>
        </p:txBody>
      </p:sp>
      <p:sp>
        <p:nvSpPr>
          <p:cNvPr id="259" name="Google Shape;259;p14"/>
          <p:cNvSpPr txBox="1"/>
          <p:nvPr/>
        </p:nvSpPr>
        <p:spPr>
          <a:xfrm>
            <a:off x="13671125" y="9142095"/>
            <a:ext cx="3450476" cy="273685"/>
          </a:xfrm>
          <a:prstGeom prst="rect">
            <a:avLst/>
          </a:prstGeom>
          <a:noFill/>
          <a:ln>
            <a:noFill/>
          </a:ln>
        </p:spPr>
        <p:txBody>
          <a:bodyPr spcFirstLastPara="1" wrap="square" lIns="0" tIns="0" rIns="0" bIns="0" anchor="t" anchorCtr="0">
            <a:spAutoFit/>
          </a:bodyPr>
          <a:lstStyle/>
          <a:p>
            <a:pPr marL="0" marR="0" lvl="0" indent="0" algn="r" rtl="0">
              <a:lnSpc>
                <a:spcPct val="140025"/>
              </a:lnSpc>
              <a:spcBef>
                <a:spcPts val="0"/>
              </a:spcBef>
              <a:spcAft>
                <a:spcPts val="0"/>
              </a:spcAft>
              <a:buNone/>
            </a:pPr>
            <a:r>
              <a:rPr lang="en-US" sz="1599" b="0" i="0" u="none" strike="noStrike" cap="none">
                <a:solidFill>
                  <a:srgbClr val="000000"/>
                </a:solidFill>
                <a:latin typeface="Arial"/>
                <a:ea typeface="Arial"/>
                <a:cs typeface="Arial"/>
                <a:sym typeface="Arial"/>
              </a:rPr>
              <a:t>6</a:t>
            </a:r>
            <a:endParaRPr/>
          </a:p>
        </p:txBody>
      </p:sp>
      <p:sp>
        <p:nvSpPr>
          <p:cNvPr id="260" name="Google Shape;260;p14"/>
          <p:cNvSpPr txBox="1"/>
          <p:nvPr/>
        </p:nvSpPr>
        <p:spPr>
          <a:xfrm>
            <a:off x="1193117" y="5073008"/>
            <a:ext cx="4899397" cy="1365250"/>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a:solidFill>
                  <a:srgbClr val="000000"/>
                </a:solidFill>
                <a:latin typeface="Garamond"/>
                <a:ea typeface="Garamond"/>
                <a:cs typeface="Garamond"/>
                <a:sym typeface="Garamond"/>
              </a:rPr>
              <a:t>1ST PRIZE</a:t>
            </a:r>
            <a:endParaRPr/>
          </a:p>
          <a:p>
            <a:pPr marL="0" marR="0" lvl="0" indent="0" algn="ctr" rtl="0">
              <a:lnSpc>
                <a:spcPct val="140000"/>
              </a:lnSpc>
              <a:spcBef>
                <a:spcPts val="0"/>
              </a:spcBef>
              <a:spcAft>
                <a:spcPts val="0"/>
              </a:spcAft>
              <a:buNone/>
            </a:pPr>
            <a:r>
              <a:rPr lang="en-US" sz="5600" b="1" i="0" u="none" strike="noStrike" cap="none">
                <a:solidFill>
                  <a:srgbClr val="000000"/>
                </a:solidFill>
                <a:latin typeface="Garamond"/>
                <a:ea typeface="Garamond"/>
                <a:cs typeface="Garamond"/>
                <a:sym typeface="Garamond"/>
              </a:rPr>
              <a:t>GH₵70,000</a:t>
            </a:r>
            <a:endParaRPr/>
          </a:p>
        </p:txBody>
      </p:sp>
      <p:sp>
        <p:nvSpPr>
          <p:cNvPr id="261" name="Google Shape;261;p14"/>
          <p:cNvSpPr txBox="1"/>
          <p:nvPr/>
        </p:nvSpPr>
        <p:spPr>
          <a:xfrm>
            <a:off x="6763151" y="5073008"/>
            <a:ext cx="4899397" cy="1365250"/>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a:solidFill>
                  <a:srgbClr val="000000"/>
                </a:solidFill>
                <a:latin typeface="Garamond"/>
                <a:ea typeface="Garamond"/>
                <a:cs typeface="Garamond"/>
                <a:sym typeface="Garamond"/>
              </a:rPr>
              <a:t>2ND PRIZE</a:t>
            </a:r>
            <a:endParaRPr/>
          </a:p>
          <a:p>
            <a:pPr marL="0" marR="0" lvl="0" indent="0" algn="ctr" rtl="0">
              <a:lnSpc>
                <a:spcPct val="140000"/>
              </a:lnSpc>
              <a:spcBef>
                <a:spcPts val="0"/>
              </a:spcBef>
              <a:spcAft>
                <a:spcPts val="0"/>
              </a:spcAft>
              <a:buNone/>
            </a:pPr>
            <a:r>
              <a:rPr lang="en-US" sz="5600" b="1" i="0" u="none" strike="noStrike" cap="none">
                <a:solidFill>
                  <a:srgbClr val="000000"/>
                </a:solidFill>
                <a:latin typeface="Garamond"/>
                <a:ea typeface="Garamond"/>
                <a:cs typeface="Garamond"/>
                <a:sym typeface="Garamond"/>
              </a:rPr>
              <a:t>GH₵20,000</a:t>
            </a:r>
            <a:endParaRPr/>
          </a:p>
        </p:txBody>
      </p:sp>
      <p:sp>
        <p:nvSpPr>
          <p:cNvPr id="262" name="Google Shape;262;p14"/>
          <p:cNvSpPr txBox="1"/>
          <p:nvPr/>
        </p:nvSpPr>
        <p:spPr>
          <a:xfrm>
            <a:off x="12359903" y="5073008"/>
            <a:ext cx="4899397" cy="1365250"/>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a:solidFill>
                  <a:srgbClr val="000000"/>
                </a:solidFill>
                <a:latin typeface="Garamond"/>
                <a:ea typeface="Garamond"/>
                <a:cs typeface="Garamond"/>
                <a:sym typeface="Garamond"/>
              </a:rPr>
              <a:t>3RD PRIZE</a:t>
            </a:r>
            <a:endParaRPr/>
          </a:p>
          <a:p>
            <a:pPr marL="0" marR="0" lvl="0" indent="0" algn="ctr" rtl="0">
              <a:lnSpc>
                <a:spcPct val="140000"/>
              </a:lnSpc>
              <a:spcBef>
                <a:spcPts val="0"/>
              </a:spcBef>
              <a:spcAft>
                <a:spcPts val="0"/>
              </a:spcAft>
              <a:buNone/>
            </a:pPr>
            <a:r>
              <a:rPr lang="en-US" sz="5600" b="1" i="0" u="none" strike="noStrike" cap="none">
                <a:solidFill>
                  <a:srgbClr val="000000"/>
                </a:solidFill>
                <a:latin typeface="Garamond"/>
                <a:ea typeface="Garamond"/>
                <a:cs typeface="Garamond"/>
                <a:sym typeface="Garamond"/>
              </a:rPr>
              <a:t>GH₵10,000</a:t>
            </a:r>
            <a:endParaRPr/>
          </a:p>
        </p:txBody>
      </p:sp>
      <p:sp>
        <p:nvSpPr>
          <p:cNvPr id="263" name="Google Shape;263;p14"/>
          <p:cNvSpPr/>
          <p:nvPr/>
        </p:nvSpPr>
        <p:spPr>
          <a:xfrm>
            <a:off x="8611118" y="3628732"/>
            <a:ext cx="1065764" cy="1012476"/>
          </a:xfrm>
          <a:custGeom>
            <a:avLst/>
            <a:gdLst/>
            <a:ahLst/>
            <a:cxnLst/>
            <a:rect l="l" t="t" r="r" b="b"/>
            <a:pathLst>
              <a:path w="1065764" h="1012476" extrusionOk="0">
                <a:moveTo>
                  <a:pt x="0" y="0"/>
                </a:moveTo>
                <a:lnTo>
                  <a:pt x="1065764" y="0"/>
                </a:lnTo>
                <a:lnTo>
                  <a:pt x="1065764" y="1012476"/>
                </a:lnTo>
                <a:lnTo>
                  <a:pt x="0" y="1012476"/>
                </a:lnTo>
                <a:lnTo>
                  <a:pt x="0" y="0"/>
                </a:lnTo>
                <a:close/>
              </a:path>
            </a:pathLst>
          </a:custGeom>
          <a:blipFill rotWithShape="1">
            <a:blip r:embed="rId3">
              <a:alphaModFix/>
            </a:blip>
            <a:stretch>
              <a:fillRect/>
            </a:stretch>
          </a:blipFill>
          <a:ln>
            <a:noFill/>
          </a:ln>
        </p:spPr>
        <p:txBody>
          <a:bodyPr/>
          <a:lstStyle/>
          <a:p>
            <a:endParaRPr lang="en-US"/>
          </a:p>
        </p:txBody>
      </p:sp>
      <p:sp>
        <p:nvSpPr>
          <p:cNvPr id="264" name="Google Shape;264;p14"/>
          <p:cNvSpPr/>
          <p:nvPr/>
        </p:nvSpPr>
        <p:spPr>
          <a:xfrm>
            <a:off x="14330599" y="3628732"/>
            <a:ext cx="1065764" cy="1012476"/>
          </a:xfrm>
          <a:custGeom>
            <a:avLst/>
            <a:gdLst/>
            <a:ahLst/>
            <a:cxnLst/>
            <a:rect l="l" t="t" r="r" b="b"/>
            <a:pathLst>
              <a:path w="1065764" h="1012476" extrusionOk="0">
                <a:moveTo>
                  <a:pt x="0" y="0"/>
                </a:moveTo>
                <a:lnTo>
                  <a:pt x="1065764" y="0"/>
                </a:lnTo>
                <a:lnTo>
                  <a:pt x="1065764" y="1012476"/>
                </a:lnTo>
                <a:lnTo>
                  <a:pt x="0" y="1012476"/>
                </a:lnTo>
                <a:lnTo>
                  <a:pt x="0" y="0"/>
                </a:lnTo>
                <a:close/>
              </a:path>
            </a:pathLst>
          </a:custGeom>
          <a:blipFill rotWithShape="1">
            <a:blip r:embed="rId3">
              <a:alphaModFix/>
            </a:blip>
            <a:stretch>
              <a:fillRect/>
            </a:stretch>
          </a:blipFill>
          <a:ln>
            <a:noFill/>
          </a:ln>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cxnSp>
        <p:nvCxnSpPr>
          <p:cNvPr id="271" name="Google Shape;271;p15"/>
          <p:cNvCxnSpPr/>
          <p:nvPr/>
        </p:nvCxnSpPr>
        <p:spPr>
          <a:xfrm>
            <a:off x="1166399" y="1028700"/>
            <a:ext cx="687324" cy="0"/>
          </a:xfrm>
          <a:prstGeom prst="straightConnector1">
            <a:avLst/>
          </a:prstGeom>
          <a:noFill/>
          <a:ln w="76200" cap="flat" cmpd="sng">
            <a:solidFill>
              <a:srgbClr val="000000"/>
            </a:solidFill>
            <a:prstDash val="solid"/>
            <a:round/>
            <a:headEnd type="none" w="sm" len="sm"/>
            <a:tailEnd type="none" w="sm" len="sm"/>
          </a:ln>
        </p:spPr>
      </p:cxnSp>
      <p:sp>
        <p:nvSpPr>
          <p:cNvPr id="272" name="Google Shape;272;p15"/>
          <p:cNvSpPr txBox="1"/>
          <p:nvPr/>
        </p:nvSpPr>
        <p:spPr>
          <a:xfrm>
            <a:off x="1166399" y="1233825"/>
            <a:ext cx="13182647" cy="1378647"/>
          </a:xfrm>
          <a:prstGeom prst="rect">
            <a:avLst/>
          </a:prstGeom>
          <a:noFill/>
          <a:ln>
            <a:noFill/>
          </a:ln>
        </p:spPr>
        <p:txBody>
          <a:bodyPr spcFirstLastPara="1" wrap="square" lIns="0" tIns="0" rIns="0" bIns="0" anchor="t" anchorCtr="0">
            <a:spAutoFit/>
          </a:bodyPr>
          <a:lstStyle/>
          <a:p>
            <a:pPr>
              <a:lnSpc>
                <a:spcPct val="140006"/>
              </a:lnSpc>
            </a:pPr>
            <a:r>
              <a:rPr lang="en-US" sz="6399" dirty="0">
                <a:latin typeface="DM Serif Display"/>
                <a:ea typeface="DM Serif Display"/>
                <a:cs typeface="DM Serif Display"/>
                <a:sym typeface="DM Serif Display"/>
              </a:rPr>
              <a:t>S</a:t>
            </a:r>
            <a:r>
              <a:rPr lang="en-US" sz="6399" b="0" i="0" u="none" strike="noStrike" cap="none" dirty="0">
                <a:solidFill>
                  <a:srgbClr val="000000"/>
                </a:solidFill>
                <a:latin typeface="DM Serif Display"/>
                <a:ea typeface="DM Serif Display"/>
                <a:cs typeface="DM Serif Display"/>
                <a:sym typeface="DM Serif Display"/>
              </a:rPr>
              <a:t>pecial award categories:</a:t>
            </a:r>
          </a:p>
        </p:txBody>
      </p:sp>
      <p:sp>
        <p:nvSpPr>
          <p:cNvPr id="273" name="Google Shape;273;p15"/>
          <p:cNvSpPr txBox="1"/>
          <p:nvPr/>
        </p:nvSpPr>
        <p:spPr>
          <a:xfrm>
            <a:off x="13671125" y="9142095"/>
            <a:ext cx="3450476" cy="273685"/>
          </a:xfrm>
          <a:prstGeom prst="rect">
            <a:avLst/>
          </a:prstGeom>
          <a:noFill/>
          <a:ln>
            <a:noFill/>
          </a:ln>
        </p:spPr>
        <p:txBody>
          <a:bodyPr spcFirstLastPara="1" wrap="square" lIns="0" tIns="0" rIns="0" bIns="0" anchor="t" anchorCtr="0">
            <a:spAutoFit/>
          </a:bodyPr>
          <a:lstStyle/>
          <a:p>
            <a:pPr marL="0" marR="0" lvl="0" indent="0" algn="r" rtl="0">
              <a:lnSpc>
                <a:spcPct val="140025"/>
              </a:lnSpc>
              <a:spcBef>
                <a:spcPts val="0"/>
              </a:spcBef>
              <a:spcAft>
                <a:spcPts val="0"/>
              </a:spcAft>
              <a:buNone/>
            </a:pPr>
            <a:r>
              <a:rPr lang="en-US" sz="1599" b="0" i="0" u="none" strike="noStrike" cap="none">
                <a:solidFill>
                  <a:srgbClr val="000000"/>
                </a:solidFill>
                <a:latin typeface="Arial"/>
                <a:ea typeface="Arial"/>
                <a:cs typeface="Arial"/>
                <a:sym typeface="Arial"/>
              </a:rPr>
              <a:t>6</a:t>
            </a:r>
            <a:endParaRPr/>
          </a:p>
        </p:txBody>
      </p:sp>
      <p:sp>
        <p:nvSpPr>
          <p:cNvPr id="276" name="Google Shape;276;p15"/>
          <p:cNvSpPr txBox="1"/>
          <p:nvPr/>
        </p:nvSpPr>
        <p:spPr>
          <a:xfrm>
            <a:off x="1028700" y="2880299"/>
            <a:ext cx="16230600" cy="2412199"/>
          </a:xfrm>
          <a:prstGeom prst="rect">
            <a:avLst/>
          </a:prstGeom>
          <a:noFill/>
          <a:ln>
            <a:noFill/>
          </a:ln>
        </p:spPr>
        <p:txBody>
          <a:bodyPr spcFirstLastPara="1" wrap="square" lIns="0" tIns="0" rIns="0" bIns="0" anchor="t" anchorCtr="0">
            <a:spAutoFit/>
          </a:bodyPr>
          <a:lstStyle/>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Best Agentic AI Solution</a:t>
            </a:r>
            <a:endParaRPr dirty="0"/>
          </a:p>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Best Financial Inclusion Solution</a:t>
            </a:r>
            <a:endParaRPr dirty="0"/>
          </a:p>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Best Digital Experience Innovation</a:t>
            </a:r>
            <a:endParaRPr dirty="0"/>
          </a:p>
          <a:p>
            <a:pPr marL="604519" marR="0" lvl="1" indent="-302260" algn="l" rtl="0">
              <a:lnSpc>
                <a:spcPct val="140014"/>
              </a:lnSpc>
              <a:spcBef>
                <a:spcPts val="0"/>
              </a:spcBef>
              <a:spcAft>
                <a:spcPts val="0"/>
              </a:spcAft>
              <a:buClr>
                <a:srgbClr val="000000"/>
              </a:buClr>
              <a:buSzPts val="2799"/>
              <a:buFont typeface="Arial"/>
              <a:buChar char="•"/>
            </a:pPr>
            <a:r>
              <a:rPr lang="en-US" sz="2799" b="0" i="0" u="none" strike="noStrike" cap="none" dirty="0">
                <a:solidFill>
                  <a:srgbClr val="000000"/>
                </a:solidFill>
                <a:latin typeface="Garamond"/>
                <a:ea typeface="Garamond"/>
                <a:cs typeface="Garamond"/>
                <a:sym typeface="Garamond"/>
              </a:rPr>
              <a:t>Best Female-Led Team</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29FBCA-332E-FF88-954B-1A6678FF4C2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E3E2EC8-5FAC-E02A-789F-DB8924A4E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B7064259-76E1-00D6-E49A-95564E5C36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865080" y="5003800"/>
            <a:ext cx="4937760" cy="48006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7ED3FC3-8737-3A08-DB38-B217A0B3E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661" y="934912"/>
            <a:ext cx="16357579" cy="8411823"/>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CE28E2-C471-BB62-3389-E3C8CF9E3674}"/>
              </a:ext>
            </a:extLst>
          </p:cNvPr>
          <p:cNvSpPr>
            <a:spLocks noGrp="1"/>
          </p:cNvSpPr>
          <p:nvPr>
            <p:ph type="ctrTitle"/>
          </p:nvPr>
        </p:nvSpPr>
        <p:spPr>
          <a:xfrm>
            <a:off x="1927861" y="1513489"/>
            <a:ext cx="13847115" cy="5313068"/>
          </a:xfrm>
        </p:spPr>
        <p:txBody>
          <a:bodyPr anchor="b">
            <a:normAutofit/>
          </a:bodyPr>
          <a:lstStyle/>
          <a:p>
            <a:pPr algn="l">
              <a:lnSpc>
                <a:spcPct val="90000"/>
              </a:lnSpc>
            </a:pPr>
            <a:r>
              <a:rPr lang="en-US" sz="17300" dirty="0">
                <a:latin typeface="Garamond" panose="02020404030301010803" pitchFamily="18" charset="0"/>
              </a:rPr>
              <a:t>Questions</a:t>
            </a:r>
            <a:br>
              <a:rPr lang="en-US" sz="17300" dirty="0">
                <a:latin typeface="Garamond" panose="02020404030301010803" pitchFamily="18" charset="0"/>
              </a:rPr>
            </a:br>
            <a:r>
              <a:rPr lang="en-US" sz="17300" dirty="0">
                <a:latin typeface="Garamond" panose="02020404030301010803" pitchFamily="18" charset="0"/>
              </a:rPr>
              <a:t>Comments</a:t>
            </a:r>
          </a:p>
        </p:txBody>
      </p:sp>
      <p:sp>
        <p:nvSpPr>
          <p:cNvPr id="3" name="Subtitle 2">
            <a:extLst>
              <a:ext uri="{FF2B5EF4-FFF2-40B4-BE49-F238E27FC236}">
                <a16:creationId xmlns:a16="http://schemas.microsoft.com/office/drawing/2014/main" id="{1C339FB9-CF57-4B39-BBB7-4DDEF18C0BCD}"/>
              </a:ext>
            </a:extLst>
          </p:cNvPr>
          <p:cNvSpPr>
            <a:spLocks noGrp="1"/>
          </p:cNvSpPr>
          <p:nvPr>
            <p:ph type="subTitle" idx="1"/>
          </p:nvPr>
        </p:nvSpPr>
        <p:spPr>
          <a:xfrm>
            <a:off x="1927861" y="6874221"/>
            <a:ext cx="10698503" cy="1968985"/>
          </a:xfrm>
        </p:spPr>
        <p:txBody>
          <a:bodyPr anchor="t">
            <a:normAutofit fontScale="77500" lnSpcReduction="20000"/>
          </a:bodyPr>
          <a:lstStyle/>
          <a:p>
            <a:pPr>
              <a:lnSpc>
                <a:spcPct val="160000"/>
              </a:lnSpc>
            </a:pPr>
            <a:r>
              <a:rPr lang="en-US" dirty="0">
                <a:solidFill>
                  <a:srgbClr val="000000"/>
                </a:solidFill>
                <a:latin typeface="Garamond" panose="02020404030301010803" pitchFamily="18" charset="0"/>
                <a:sym typeface="Arial"/>
              </a:rPr>
              <a:t>WEBSITE: </a:t>
            </a:r>
            <a:r>
              <a:rPr lang="en-US" b="1" dirty="0">
                <a:latin typeface="Garamond" panose="02020404030301010803" pitchFamily="18" charset="0"/>
                <a:hlinkClick r:id="rId2"/>
              </a:rPr>
              <a:t>www.tekyeremapahackathon.com</a:t>
            </a:r>
            <a:endParaRPr lang="en-US" b="1" dirty="0">
              <a:latin typeface="Garamond" panose="02020404030301010803" pitchFamily="18" charset="0"/>
            </a:endParaRPr>
          </a:p>
          <a:p>
            <a:pPr>
              <a:lnSpc>
                <a:spcPct val="160000"/>
              </a:lnSpc>
            </a:pPr>
            <a:r>
              <a:rPr lang="en-US" dirty="0">
                <a:latin typeface="Garamond" panose="02020404030301010803" pitchFamily="18" charset="0"/>
              </a:rPr>
              <a:t>EMAIL: </a:t>
            </a:r>
            <a:r>
              <a:rPr lang="en-US" b="1" dirty="0" err="1">
                <a:latin typeface="Garamond" panose="02020404030301010803" pitchFamily="18" charset="0"/>
              </a:rPr>
              <a:t>dcshcilab@ug.edu.gh</a:t>
            </a:r>
            <a:endParaRPr lang="en-US" dirty="0">
              <a:latin typeface="Garamond" panose="02020404030301010803" pitchFamily="18" charset="0"/>
            </a:endParaRPr>
          </a:p>
          <a:p>
            <a:pPr>
              <a:lnSpc>
                <a:spcPct val="160000"/>
              </a:lnSpc>
            </a:pPr>
            <a:r>
              <a:rPr lang="en-US" dirty="0">
                <a:latin typeface="Garamond" panose="02020404030301010803" pitchFamily="18" charset="0"/>
              </a:rPr>
              <a:t>SOCIAL MEDIA: @</a:t>
            </a:r>
            <a:r>
              <a:rPr lang="en-US" dirty="0" err="1">
                <a:latin typeface="Garamond" panose="02020404030301010803" pitchFamily="18" charset="0"/>
              </a:rPr>
              <a:t>dcshcilab</a:t>
            </a:r>
            <a:endParaRPr lang="en-US" dirty="0">
              <a:latin typeface="Garamond" panose="02020404030301010803" pitchFamily="18" charset="0"/>
            </a:endParaRPr>
          </a:p>
        </p:txBody>
      </p:sp>
      <p:sp>
        <p:nvSpPr>
          <p:cNvPr id="4" name="Google Shape;114;p2">
            <a:extLst>
              <a:ext uri="{FF2B5EF4-FFF2-40B4-BE49-F238E27FC236}">
                <a16:creationId xmlns:a16="http://schemas.microsoft.com/office/drawing/2014/main" id="{C4340170-EA7A-DD93-166C-26B8E7757F54}"/>
              </a:ext>
            </a:extLst>
          </p:cNvPr>
          <p:cNvSpPr/>
          <p:nvPr/>
        </p:nvSpPr>
        <p:spPr>
          <a:xfrm>
            <a:off x="967760" y="8524794"/>
            <a:ext cx="1975172" cy="1488226"/>
          </a:xfrm>
          <a:custGeom>
            <a:avLst/>
            <a:gdLst/>
            <a:ahLst/>
            <a:cxnLst/>
            <a:rect l="l" t="t" r="r" b="b"/>
            <a:pathLst>
              <a:path w="1975172" h="1488226" extrusionOk="0">
                <a:moveTo>
                  <a:pt x="0" y="0"/>
                </a:moveTo>
                <a:lnTo>
                  <a:pt x="1975172" y="0"/>
                </a:lnTo>
                <a:lnTo>
                  <a:pt x="1975172" y="1488227"/>
                </a:lnTo>
                <a:lnTo>
                  <a:pt x="0" y="1488227"/>
                </a:lnTo>
                <a:lnTo>
                  <a:pt x="0" y="0"/>
                </a:lnTo>
                <a:close/>
              </a:path>
            </a:pathLst>
          </a:custGeom>
          <a:blipFill rotWithShape="1">
            <a:blip r:embed="rId3">
              <a:alphaModFix/>
            </a:blip>
            <a:stretch>
              <a:fillRect l="-3248" r="-3248"/>
            </a:stretch>
          </a:blipFill>
          <a:ln>
            <a:noFill/>
          </a:ln>
        </p:spPr>
        <p:txBody>
          <a:bodyPr/>
          <a:lstStyle/>
          <a:p>
            <a:endParaRPr lang="en-US"/>
          </a:p>
        </p:txBody>
      </p:sp>
      <p:sp>
        <p:nvSpPr>
          <p:cNvPr id="5" name="Google Shape;113;p2">
            <a:extLst>
              <a:ext uri="{FF2B5EF4-FFF2-40B4-BE49-F238E27FC236}">
                <a16:creationId xmlns:a16="http://schemas.microsoft.com/office/drawing/2014/main" id="{0672CDE8-E46C-DE6B-B429-22329FF6B3BA}"/>
              </a:ext>
            </a:extLst>
          </p:cNvPr>
          <p:cNvSpPr/>
          <p:nvPr/>
        </p:nvSpPr>
        <p:spPr>
          <a:xfrm>
            <a:off x="3181648" y="8590592"/>
            <a:ext cx="1666471" cy="1744072"/>
          </a:xfrm>
          <a:custGeom>
            <a:avLst/>
            <a:gdLst/>
            <a:ahLst/>
            <a:cxnLst/>
            <a:rect l="l" t="t" r="r" b="b"/>
            <a:pathLst>
              <a:path w="1397435" h="1397435" extrusionOk="0">
                <a:moveTo>
                  <a:pt x="0" y="0"/>
                </a:moveTo>
                <a:lnTo>
                  <a:pt x="1397434" y="0"/>
                </a:lnTo>
                <a:lnTo>
                  <a:pt x="1397434" y="1397435"/>
                </a:lnTo>
                <a:lnTo>
                  <a:pt x="0" y="1397435"/>
                </a:lnTo>
                <a:lnTo>
                  <a:pt x="0" y="0"/>
                </a:lnTo>
                <a:close/>
              </a:path>
            </a:pathLst>
          </a:custGeom>
          <a:blipFill rotWithShape="1">
            <a:blip r:embed="rId4">
              <a:alphaModFix/>
            </a:blip>
            <a:stretch>
              <a:fillRect/>
            </a:stretch>
          </a:blipFill>
          <a:ln>
            <a:noFill/>
          </a:ln>
        </p:spPr>
        <p:txBody>
          <a:bodyPr/>
          <a:lstStyle/>
          <a:p>
            <a:endParaRPr lang="en-US"/>
          </a:p>
        </p:txBody>
      </p:sp>
    </p:spTree>
    <p:extLst>
      <p:ext uri="{BB962C8B-B14F-4D97-AF65-F5344CB8AC3E}">
        <p14:creationId xmlns:p14="http://schemas.microsoft.com/office/powerpoint/2010/main" val="141493572"/>
      </p:ext>
    </p:extLst>
  </p:cSld>
  <p:clrMapOvr>
    <a:masterClrMapping/>
  </p:clrMapOvr>
</p:sld>
</file>

<file path=ppt/theme/theme1.xml><?xml version="1.0" encoding="utf-8"?>
<a:theme xmlns:a="http://schemas.openxmlformats.org/drawingml/2006/main" name="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2013 - 2022 Theme</Template>
  <TotalTime>440</TotalTime>
  <Words>1592</Words>
  <Application>Microsoft Macintosh PowerPoint</Application>
  <PresentationFormat>Custom</PresentationFormat>
  <Paragraphs>145</Paragraphs>
  <Slides>16</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Garamond</vt:lpstr>
      <vt:lpstr>DM Serif Display</vt:lpstr>
      <vt:lpstr>Calibri</vt:lpstr>
      <vt:lpstr>Arial</vt:lpstr>
      <vt:lpstr>Office Theme</vt:lpstr>
      <vt:lpstr>PowerPoint Presentation</vt:lpstr>
      <vt:lpstr>Remarks - Project Lead</vt:lpstr>
      <vt:lpstr>Remarks – MTN Ghana</vt:lpstr>
      <vt:lpstr>Meet the Mentors</vt:lpstr>
      <vt:lpstr>About the Hackathon</vt:lpstr>
      <vt:lpstr>PowerPoint Presentation</vt:lpstr>
      <vt:lpstr>PowerPoint Presentation</vt:lpstr>
      <vt:lpstr>PowerPoint Presentation</vt:lpstr>
      <vt:lpstr>PowerPoint Presentation</vt:lpstr>
      <vt:lpstr>Abstract Template</vt:lpstr>
      <vt:lpstr>ABSTRACT SCREENING GUIDE</vt:lpstr>
      <vt:lpstr>PowerPoint Presentation</vt:lpstr>
      <vt:lpstr>Next Steps</vt:lpstr>
      <vt:lpstr>PowerPoint Presentation</vt:lpstr>
      <vt:lpstr>PowerPoint Presentation</vt:lpstr>
      <vt:lpstr>Questions Comments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EKPEZU AKON OBU</cp:lastModifiedBy>
  <cp:revision>27</cp:revision>
  <dcterms:created xsi:type="dcterms:W3CDTF">2006-08-16T00:00:00Z</dcterms:created>
  <dcterms:modified xsi:type="dcterms:W3CDTF">2026-08-18T11:12:17Z</dcterms:modified>
</cp:coreProperties>
</file>